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35" r:id="rId19"/>
    <p:sldId id="336" r:id="rId20"/>
    <p:sldId id="338" r:id="rId21"/>
    <p:sldId id="340" r:id="rId22"/>
    <p:sldId id="304" r:id="rId23"/>
    <p:sldId id="305" r:id="rId24"/>
    <p:sldId id="341" r:id="rId25"/>
    <p:sldId id="342" r:id="rId26"/>
    <p:sldId id="339" r:id="rId27"/>
    <p:sldId id="308" r:id="rId28"/>
    <p:sldId id="309" r:id="rId29"/>
    <p:sldId id="310" r:id="rId30"/>
    <p:sldId id="312" r:id="rId31"/>
    <p:sldId id="313" r:id="rId32"/>
    <p:sldId id="314" r:id="rId33"/>
    <p:sldId id="315" r:id="rId34"/>
    <p:sldId id="316" r:id="rId35"/>
    <p:sldId id="318" r:id="rId36"/>
    <p:sldId id="319" r:id="rId37"/>
    <p:sldId id="320" r:id="rId38"/>
    <p:sldId id="321" r:id="rId39"/>
    <p:sldId id="322" r:id="rId40"/>
    <p:sldId id="323" r:id="rId41"/>
    <p:sldId id="324" r:id="rId42"/>
    <p:sldId id="325" r:id="rId43"/>
    <p:sldId id="326" r:id="rId44"/>
    <p:sldId id="328" r:id="rId45"/>
    <p:sldId id="329" r:id="rId46"/>
    <p:sldId id="330" r:id="rId47"/>
    <p:sldId id="331" r:id="rId48"/>
    <p:sldId id="333" r:id="rId49"/>
    <p:sldId id="332" r:id="rId50"/>
    <p:sldId id="348" r:id="rId51"/>
    <p:sldId id="378" r:id="rId52"/>
    <p:sldId id="379" r:id="rId53"/>
    <p:sldId id="354" r:id="rId54"/>
    <p:sldId id="350" r:id="rId55"/>
    <p:sldId id="392" r:id="rId56"/>
    <p:sldId id="357" r:id="rId57"/>
    <p:sldId id="349" r:id="rId58"/>
    <p:sldId id="394" r:id="rId59"/>
    <p:sldId id="393" r:id="rId60"/>
    <p:sldId id="361" r:id="rId61"/>
    <p:sldId id="362" r:id="rId62"/>
    <p:sldId id="363" r:id="rId63"/>
    <p:sldId id="364" r:id="rId64"/>
    <p:sldId id="388" r:id="rId65"/>
    <p:sldId id="366" r:id="rId66"/>
    <p:sldId id="389" r:id="rId67"/>
    <p:sldId id="367" r:id="rId68"/>
    <p:sldId id="368" r:id="rId69"/>
    <p:sldId id="395" r:id="rId70"/>
    <p:sldId id="396" r:id="rId71"/>
    <p:sldId id="371" r:id="rId72"/>
    <p:sldId id="372" r:id="rId73"/>
    <p:sldId id="373" r:id="rId74"/>
    <p:sldId id="374" r:id="rId75"/>
    <p:sldId id="375" r:id="rId76"/>
    <p:sldId id="376" r:id="rId7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546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4C4797D-6342-400F-A740-9DEE78B33CCC}" type="datetimeFigureOut">
              <a:rPr lang="ru-RU" smtClean="0"/>
              <a:t>16.10.2023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8A94EBE-90BE-4BE2-A227-2A31B5FE427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797D-6342-400F-A740-9DEE78B33CCC}" type="datetimeFigureOut">
              <a:rPr lang="ru-RU" smtClean="0"/>
              <a:t>16.10.2023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4EBE-90BE-4BE2-A227-2A31B5FE427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797D-6342-400F-A740-9DEE78B33CCC}" type="datetimeFigureOut">
              <a:rPr lang="ru-RU" smtClean="0"/>
              <a:t>16.10.2023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4EBE-90BE-4BE2-A227-2A31B5FE427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4C4797D-6342-400F-A740-9DEE78B33CCC}" type="datetimeFigureOut">
              <a:rPr lang="ru-RU" smtClean="0"/>
              <a:t>16.10.2023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4EBE-90BE-4BE2-A227-2A31B5FE427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4C4797D-6342-400F-A740-9DEE78B33CCC}" type="datetimeFigureOut">
              <a:rPr lang="ru-RU" smtClean="0"/>
              <a:t>16.10.2023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8A94EBE-90BE-4BE2-A227-2A31B5FE427A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4C4797D-6342-400F-A740-9DEE78B33CCC}" type="datetimeFigureOut">
              <a:rPr lang="ru-RU" smtClean="0"/>
              <a:t>16.10.2023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8A94EBE-90BE-4BE2-A227-2A31B5FE427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4C4797D-6342-400F-A740-9DEE78B33CCC}" type="datetimeFigureOut">
              <a:rPr lang="ru-RU" smtClean="0"/>
              <a:t>16.10.2023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8A94EBE-90BE-4BE2-A227-2A31B5FE427A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797D-6342-400F-A740-9DEE78B33CCC}" type="datetimeFigureOut">
              <a:rPr lang="ru-RU" smtClean="0"/>
              <a:t>16.10.2023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4EBE-90BE-4BE2-A227-2A31B5FE427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4C4797D-6342-400F-A740-9DEE78B33CCC}" type="datetimeFigureOut">
              <a:rPr lang="ru-RU" smtClean="0"/>
              <a:t>16.10.2023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8A94EBE-90BE-4BE2-A227-2A31B5FE427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4C4797D-6342-400F-A740-9DEE78B33CCC}" type="datetimeFigureOut">
              <a:rPr lang="ru-RU" smtClean="0"/>
              <a:t>16.10.2023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8A94EBE-90BE-4BE2-A227-2A31B5FE427A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4C4797D-6342-400F-A740-9DEE78B33CCC}" type="datetimeFigureOut">
              <a:rPr lang="ru-RU" smtClean="0"/>
              <a:t>16.10.2023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8A94EBE-90BE-4BE2-A227-2A31B5FE427A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4C4797D-6342-400F-A740-9DEE78B33CCC}" type="datetimeFigureOut">
              <a:rPr lang="ru-RU" smtClean="0"/>
              <a:t>16.10.2023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8A94EBE-90BE-4BE2-A227-2A31B5FE427A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448789"/>
            <a:ext cx="799288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/>
              <a:t>21.02.05 </a:t>
            </a:r>
            <a:endParaRPr lang="ru-RU" sz="4400" b="1" dirty="0" smtClean="0"/>
          </a:p>
          <a:p>
            <a:pPr algn="ctr"/>
            <a:r>
              <a:rPr lang="ru-RU" sz="4400" b="1" dirty="0" smtClean="0"/>
              <a:t>ЗЕМЕЛЬНО-ИМУЩЕСТВЕННЫЕ </a:t>
            </a:r>
            <a:r>
              <a:rPr lang="ru-RU" sz="4400" b="1" dirty="0"/>
              <a:t>ОТНОШЕНИЯ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4806778"/>
            <a:ext cx="77768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Профессиональный </a:t>
            </a:r>
            <a:r>
              <a:rPr lang="ru-RU" sz="3200" b="1" dirty="0"/>
              <a:t>цикл</a:t>
            </a:r>
          </a:p>
          <a:p>
            <a:pPr algn="ctr"/>
            <a:r>
              <a:rPr lang="ru-RU" sz="3200" b="1" dirty="0"/>
              <a:t>УЧЕБНАЯ ЛИТЕРАТУРА</a:t>
            </a:r>
          </a:p>
        </p:txBody>
      </p:sp>
    </p:spTree>
    <p:extLst>
      <p:ext uri="{BB962C8B-B14F-4D97-AF65-F5344CB8AC3E}">
        <p14:creationId xmlns:p14="http://schemas.microsoft.com/office/powerpoint/2010/main" val="201471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7329" y="1013648"/>
            <a:ext cx="65664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Грибов В.Д.  Экономика организации (предприятия). Практикум : учебное пособие / В.Д. Грибов. — Москва : КноРус, 2022. — 196 с</a:t>
            </a:r>
            <a:r>
              <a:rPr lang="ru-RU" sz="1200" b="1" dirty="0" smtClean="0"/>
              <a:t>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Содержит вопросы для обсуждения на семинарах, задания и задачи по важнейшим темам дисциплины «Экономика организации (предприятия)», тесты для оценки полученных знаний и контрольные вопросы по каждой теме. Позволит углубить освоение каждой темы курса, проверить уровень полученных студентами теоретических знаний, привлечь внимание студентов к важнейшим аспектам каждой темы дисциплины.</a:t>
            </a:r>
            <a:endParaRPr lang="ru-RU" sz="1200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" name="Picture 2" descr="Экономика организации (предприятия). Практик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33" y="170113"/>
            <a:ext cx="217421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7328" y="3942608"/>
            <a:ext cx="65664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Барышникова Н. А.</a:t>
            </a:r>
            <a:r>
              <a:rPr lang="ru-RU" sz="1200" b="1" i="1" dirty="0"/>
              <a:t> </a:t>
            </a:r>
            <a:r>
              <a:rPr lang="ru-RU" sz="1200" b="1" dirty="0"/>
              <a:t> Экономика организации : учебное пособие для СПО / Н. А. Барышникова, Т. А. Матеуш, М. Г. Миронов. — 3-е изд., перераб. и доп. — Москва : Издательство Юрайт, </a:t>
            </a:r>
            <a:r>
              <a:rPr lang="ru-RU" sz="1200" b="1" dirty="0" smtClean="0"/>
              <a:t>2023.</a:t>
            </a:r>
            <a:r>
              <a:rPr lang="ru-RU" sz="1200" b="1" dirty="0"/>
              <a:t> — 184 с. 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настоящем курсе изложены теоретические основы дисциплины «Экономика предприятия». Учебный материал четко систематизирован и структурирован, отражает как традиционные, так и современные подходы к изучению предмета, написан в доступной для понимания форме. Это хорошая база для изучения курса и подготовки к текущей и итоговой аттестации по дисциплине.</a:t>
            </a:r>
          </a:p>
        </p:txBody>
      </p:sp>
      <p:pic>
        <p:nvPicPr>
          <p:cNvPr id="5122" name="Picture 2" descr="Обложка книги ЭКОНОМИКА ОРГАНИЗАЦИИ Барышникова Н. А., Матеуш Т. А., Миронов М. Г. Учебное пособ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" y="3321972"/>
            <a:ext cx="2517329" cy="363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982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3818" y="320634"/>
            <a:ext cx="64706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Мокий М. С.  Экономика организации : учебник и практикум для СПО / М. С. Мокий, О. В. Азоева, В. С. Ивановский ; под редакцией М. С. Мокия. — 4-е изд., перераб. и доп.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297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Изложены сущностные вопросы возникновения, деятельности и эффективного управления организацией. Основной упор сделан на понимание тех аспектов, которые являются общими для любых организаций и фирм независимо от форм собственности и отраслевой принадлежности. Для удобства читателей в тексте выделены ключевые понятия и определения по теме, которые необходимо знать и понимать. Каждая тема содержит вопросы и задания для самопроверки и закрепления знаний, в конце дается резюме, обобщающее материал, изложенный в параграфах. В заключение теоретического раздела приводится краткое изложение его основных положений, которое поможет сформировать у читателя общее представление о предмете и «ухватить» основную идею. </a:t>
            </a:r>
          </a:p>
        </p:txBody>
      </p:sp>
      <p:pic>
        <p:nvPicPr>
          <p:cNvPr id="3" name="Picture 2" descr="Обложка книги ЭКОНОМИКА ОРГАНИЗАЦИИ Мокий М. С., Азоева О. В., Ивановский В. С. ; Под ред. Мокия М.С. Учебник и практик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8840"/>
            <a:ext cx="2483768" cy="372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86940" y="4132613"/>
            <a:ext cx="66495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Корнеева И. В.  Экономика организации. Практикум : учебное пособие для СПО / И. В. Корнеева, Г. Н. Русакова.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123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практикуме освещены три основные темы: эффективность использования производственных ресурсов, механизм функционирования фирмы, методы расчета финансового результата деятельности фирмы и оценки эффективности ее хозяйственной деятельности. Структура издания методика решения расчетных заданий, примеры расчетов, вопросы, задания для самопроверки с ответами удобна для самостоятельной работы студента и подготовки к занятиям, зачетам и экзаменам.</a:t>
            </a:r>
          </a:p>
        </p:txBody>
      </p:sp>
      <p:pic>
        <p:nvPicPr>
          <p:cNvPr id="6146" name="Picture 2" descr="Обложка книги ЭКОНОМИКА ОРГАНИЗАЦИИ. ПРАКТИКУМ Корнеева И. В., Русакова Г. Н. Учебное пособ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518" y="3284984"/>
            <a:ext cx="2814803" cy="385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34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0691" y="1828800"/>
            <a:ext cx="657256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Экономика организации : учебник для СПО / Е. Н. Клочкова, В. И. Кузнецов, Т. Е. Платонова, Е. С. Дарда ; под редакцией Е. Н. Клочковой. — 2-е изд., перераб. и доп.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382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рассматриваются методологические аспекты статистической и экономической оценки деятельности предприятия в зависимости от комплекса взаимосвязанных факторов и условий функционирования. В издании освещена вся система взаимосвязанных показателей, характеризующая основные области деятельности организаций, представлены методы статистического анализа и оценки финансовых, производственно-экономических результатов деятельности предприятия, выявления факторов, определяющих эффективность работы. Учебник содержит множество конкретных примеров. В конце каждой главы предусмотрены вопросы для самоконтроля, а также практические задания, позволяющие проверить качество усвоения изложенного материала. </a:t>
            </a:r>
          </a:p>
        </p:txBody>
      </p:sp>
      <p:pic>
        <p:nvPicPr>
          <p:cNvPr id="3" name="Picture 2" descr="Обложка книги ЭКОНОМИКА ОРГАНИЗАЦИИ Клочкова Е. Н., Кузнецов В. И., Платонова Т. Е., Дарда Е. С. ; Под ред. Клочковой Е.Н. Учеб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5" y="1556792"/>
            <a:ext cx="2387326" cy="363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944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9444" y="2541319"/>
            <a:ext cx="38244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ОП.03</a:t>
            </a:r>
          </a:p>
          <a:p>
            <a:pPr algn="ctr"/>
            <a:r>
              <a:rPr lang="ru-RU" sz="3200" b="1" dirty="0" smtClean="0"/>
              <a:t>  </a:t>
            </a:r>
            <a:r>
              <a:rPr lang="ru-RU" sz="3200" b="1" dirty="0"/>
              <a:t>СТАТИСТИКА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72504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2566" y="973777"/>
            <a:ext cx="66139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Гладун И.В. Статистика : учебник / И.В. Гладун. — Москва : КноРус, 2022. — 232 с. — (Cреднее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Рассматриваются теоретические и практические вопросы статистики. Раскрываются экономическая сущность и методика расчета статистических показателей, их использование в практической деятельности экономиста, бухгалтера, менеджера, повседневной жизни граждан. Даны задания для самостоятельной работы, в том числе задачи, тесты и творческие задания.</a:t>
            </a:r>
          </a:p>
        </p:txBody>
      </p:sp>
      <p:pic>
        <p:nvPicPr>
          <p:cNvPr id="7170" name="Picture 2" descr="Статист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6633"/>
            <a:ext cx="226699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22566" y="4191989"/>
            <a:ext cx="6613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Сергеева И.И. Статистика : учебник / И.И. Сергеева, Т.А. Чекулина, С.А. Тимофеева. - 2-e изд., испр. и доп. — Москва : ИД ФОРУМ: НИЦ ИНФРА-М, 2021. — 304 с. — (Cреднее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рассмотрены основные функции статистики и ее роль в условиях рыночных отношений. Излагаются базовые статистические методы, применяемые в экономических исследованиях, раскрываются основные вопросы общей теории статистики. Учебник насыщен примерами, содержит решение типовых задач, тесты и задания для самостоятельного изучения по каждому разделу. </a:t>
            </a:r>
          </a:p>
        </p:txBody>
      </p:sp>
      <p:pic>
        <p:nvPicPr>
          <p:cNvPr id="7172" name="Picture 4" descr="https://znanium.com/cover/1141/11417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22" y="3573016"/>
            <a:ext cx="2281043" cy="320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375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70068" y="190005"/>
            <a:ext cx="6566427" cy="3165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Дмитриева О.В. Статистика : учебник / Дмитриева О.В.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</a:t>
            </a:r>
            <a:r>
              <a:rPr lang="ru-RU" sz="1200" b="1" dirty="0" smtClean="0"/>
              <a:t>322 </a:t>
            </a:r>
            <a:r>
              <a:rPr lang="ru-RU" sz="1200" b="1" dirty="0"/>
              <a:t>с. — (Cреднее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Рассмотрены важнейшие методы обработки и анализа массовых количественных данных и порядок расчета основных статистических показателей. Отражены основные вопросы общей теории статистики (принципы построения классификаций и группировок; анализ вариационных рядов; методы статистического анализа связи; методология анализа динамических рядов и применение индексного анализа), рассмотрены базовые понятия макроэкономической статистики и методические основы социально-экономической статистики (статистики населения и трудовых ресурсов; численности персонала, использования рабочего времени, производительности и оплаты труда; национального богатства; уровня жизни населения; инфляции и цен; финансов, денежного обращения и кредита), являющиеся необходимым инструментарием для принятия решений на всех уровнях управления экономикой.</a:t>
            </a:r>
          </a:p>
        </p:txBody>
      </p:sp>
      <p:pic>
        <p:nvPicPr>
          <p:cNvPr id="8194" name="Picture 2" descr="Статист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2" y="188640"/>
            <a:ext cx="229477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0691" y="4227616"/>
            <a:ext cx="662580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Салин В.Н. Статистика : учебное пособие / В.Н. Салин, Э.Ю. Чурилова, Е.П. Шпаковская. — Москва : КноРус, 2022. — 292 с.  — (Cреднее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Подробно рассмотрены проблемы сплошного и несплошного статистического наблюдения, группировки массовых данных, теории средних, анализ динамических рядов и корреляционный метод, индексы. Наряду с изложением теории статистики содержит примеры расчетов основных показателей, вопросы и тесты для самопроверки, а также практические задания. Отражает изменения в требованиях к указанной дисциплине, связанные с интеграцией России в европейское экономическое пространство (Болонская конвенция).</a:t>
            </a:r>
          </a:p>
        </p:txBody>
      </p:sp>
      <p:pic>
        <p:nvPicPr>
          <p:cNvPr id="8196" name="Picture 4" descr="Статисти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2" y="3645024"/>
            <a:ext cx="2294778" cy="312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643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8816" y="356260"/>
            <a:ext cx="66376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Салин В.Н. Статистика. Практикум  / В.Н. Салин под ред., А.А. Попова, Е.П. Шпаковская под ред., Э.Ю. Чурилова. — Москва : КноРус, </a:t>
            </a:r>
            <a:r>
              <a:rPr lang="ru-RU" sz="1200" b="1" dirty="0" smtClean="0"/>
              <a:t>2022. </a:t>
            </a:r>
            <a:r>
              <a:rPr lang="ru-RU" sz="1200" b="1" dirty="0"/>
              <a:t>— 307 с. — (Cреднее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Раскрываются основы методологии статистического анализа социально-экономических явлений и процессов. Отдельное внимание уделяется особенностям теории статистического наблюдения, приемам обработки статистической информации, группировке статистических данных. На конкретных практико-ориентированных примерах показывается применение теории средних величин, рассматриваются методы построения обобщающих показателей, анализа рядов динамики, выборочный, корреляционный, индексный методы анализа. В адаптированной форме, соответствующей уровню подготовки, предусмотренному стандартом, приводятся примеры расчета показателей, применения методов статистики в социально-экономическом анализе.</a:t>
            </a:r>
          </a:p>
        </p:txBody>
      </p:sp>
      <p:pic>
        <p:nvPicPr>
          <p:cNvPr id="9218" name="Picture 2" descr="Статистика. Практик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51" y="160680"/>
            <a:ext cx="2271609" cy="312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22566" y="4381994"/>
            <a:ext cx="6613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Гладун И.В. Статистика. Практикум : учебное пособие / И.В. Гладун. — Москва : КноРус, </a:t>
            </a:r>
            <a:r>
              <a:rPr lang="ru-RU" sz="1200" b="1" dirty="0" smtClean="0"/>
              <a:t>2022. </a:t>
            </a:r>
            <a:r>
              <a:rPr lang="ru-RU" sz="1200" b="1" dirty="0"/>
              <a:t>— 252 с. — (Cреднее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Рассматриваются теоретические и практические вопросы статистики. Раскрываются экономическая сущность и методика расчета статистических показателей, их использование в практической деятельности экономиста, бухгалтера, менеджера, повседневной жизни человека. Даны решения типовых задач, задания для самостоятельной работы, в том числе задачи, тесты и творческие задания.</a:t>
            </a:r>
          </a:p>
        </p:txBody>
      </p:sp>
      <p:pic>
        <p:nvPicPr>
          <p:cNvPr id="9220" name="Picture 4" descr="Статистика. Практикум + еПриложение: Тест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51" y="3573016"/>
            <a:ext cx="2271609" cy="314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292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420464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ОП.04 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ОСНОВЫ </a:t>
            </a:r>
            <a:r>
              <a:rPr lang="ru-RU" sz="3200" b="1" dirty="0"/>
              <a:t>МЕНЕДЖМЕНТА И МАРКЕТИНГА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19574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795647"/>
            <a:ext cx="66247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Пястолов С.М. Основы экономики, менеджмента и маркетинга : учебник / С.М. Пястолов.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246 с</a:t>
            </a:r>
            <a:r>
              <a:rPr lang="ru-RU" sz="1200" b="1" dirty="0" smtClean="0"/>
              <a:t>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Основу составляют методические материалы по современной экономической теории для студентов средних специальных учебных заведений, обучающихся по специальностям «Технология продуктов общественного питания», «Менеджмент». Представлены современные концепции экономики, менеджмента и маркетинга, используются наглядно-образные модели экономики, менеджмента и маркетинга.</a:t>
            </a:r>
          </a:p>
        </p:txBody>
      </p:sp>
      <p:pic>
        <p:nvPicPr>
          <p:cNvPr id="3" name="Picture 2" descr="Основы экономики, менеджмента и маркетинга +е-Прило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77" y="188640"/>
            <a:ext cx="230498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Основы экономики, менеджмента и маркетинг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77" y="3501008"/>
            <a:ext cx="2304983" cy="318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1760" y="4080681"/>
            <a:ext cx="66247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Грибов В. Основы экономики, менеджмента и маркетинга : учебное пособие / Грибов В., Д.  — Москва : КноРус, 2023. — 224 с. 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Раскрываются основные вопросы экономической теории, экономики предприятия, менеджмента организации и маркетинга в рыночных условиях. Приводятся теоретические и практические аспекты организации экономической, управленческой и маркетинговой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953856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Обложка книги МЕНЕДЖМЕНТ  Н. И. Астахова,  Г. И. Москвитин ; под общей редакцией Н. И. Астаховой, Г. И. Москвитина. Учеб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03622"/>
            <a:ext cx="280831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97540" y="409433"/>
            <a:ext cx="65389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Астахова Н. И.  Менеджмент : учебник для СПО / Н. И. Астахова, Г. И. Москвитин ; под общей редакцией Н. И. Астаховой, Г. И. Москвитина. — Москва : Издательство Юрайт, 2023. — 422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изложены основы методологии и методики современного управления, процесс разработки и оптимизации управленческих решений и методы управления. Особое внимание уделено социальным факторам управления, профессиональным и личностным качествам менеджера, вопросам власти и лидерства, организации личной работы руководителя, а также конфликтам и изучению психологического климата в коллективе. Проанализирован зарубежный и отечественный опыт менеджмента, рассмотрен системный подход в управлении организацией, перспективные направления ее развития, а также элементы организационной культуры. Каждый параграф главы заканчивается контрольными вопросами, предназначенными для систематизации и проверки знаний, заданиями для самостоятельной работы.</a:t>
            </a:r>
          </a:p>
        </p:txBody>
      </p:sp>
      <p:pic>
        <p:nvPicPr>
          <p:cNvPr id="2052" name="Picture 4" descr="Обложка книги ОСНОВЫ МАРКЕТИНГА Реброва Н. П. Учебник и практику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492" y="3356992"/>
            <a:ext cx="2827283" cy="369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56596" y="3971498"/>
            <a:ext cx="657989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Реброва Н. П.  Основы маркетинга : учебник и практикум для СПО / Н. П. Реброва. — Москва : Издательство Юрайт, 2023. — 277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курсе рассматриваются теоретические и практические аспекты развития системы маркетинга, концепции управления им, его виды, структура, вопросы разработки ценовой политики фирмы, исследования рынка, поведения потребителей, продвижения и распределения товаров и услуг, конкурентных стратегий предприятия, планирования маркетинговой деятельности. Приведен опыт практического использования маркетинга в деятельности российских предприятий и зарубежных фирм. Рассмотрены практические механизмы современных технологий маркетинга как инструмента проведения рыночных реформ.</a:t>
            </a:r>
          </a:p>
        </p:txBody>
      </p:sp>
    </p:spTree>
    <p:extLst>
      <p:ext uri="{BB962C8B-B14F-4D97-AF65-F5344CB8AC3E}">
        <p14:creationId xmlns:p14="http://schemas.microsoft.com/office/powerpoint/2010/main" val="1198686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78774" y="2386940"/>
            <a:ext cx="73656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ОП.01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ОСНОВЫ </a:t>
            </a:r>
            <a:r>
              <a:rPr lang="ru-RU" sz="3200" b="1" dirty="0"/>
              <a:t>ЭКОНОМИЧЕСКОЙ ТЕОРИИ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74623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Менеджмен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7" y="116632"/>
            <a:ext cx="2311543" cy="320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1760" y="873724"/>
            <a:ext cx="65527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Казначевская Г. Б. Менеджмент : учебник / Г.Б. Казначевская.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240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Рациональная структура учебника способствует легкому усвоению учебного материала. Рассмотрены актуальные проблемы менеджмента, основное внимание уделено управленческим функциям, формальному и неформальному взаимодействию работников в организации, деловому и управленческому общению, вопросам самоменеджмента.</a:t>
            </a:r>
          </a:p>
        </p:txBody>
      </p:sp>
      <p:pic>
        <p:nvPicPr>
          <p:cNvPr id="3074" name="Picture 2" descr="Обложка книги ОСНОВЫ МАРКЕТИНГА  С. В. Карпова ; под общей редакцией С. В. Карповой. Учеб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212976"/>
            <a:ext cx="2808312" cy="383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1760" y="3835021"/>
            <a:ext cx="65527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Карпова С. В.  Основы маркетинга : учебник для СПО / С. В. Карпова ; под общей редакцией С. В. Карповой. — Москва : Издательство Юрайт, 2023. — 383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курсе наряду с классическим пониманием маркетинга приведены современные стратегии и концепции маркетинга, отражены программные продукты для маркетинговой информационной системы, новые виды инновационного и инвестиционного маркетинга. Курс поможет студентам анализировать внешнюю и внутреннюю маркетинговую среду предприятия, выявлять ее ключевые элементы и оценивать их влияние на предприятие, осуществлять стратегическое планирование маркетинговой деятельности, а также ставить и решать задачи операционного маркетинга.</a:t>
            </a:r>
          </a:p>
        </p:txBody>
      </p:sp>
    </p:spTree>
    <p:extLst>
      <p:ext uri="{BB962C8B-B14F-4D97-AF65-F5344CB8AC3E}">
        <p14:creationId xmlns:p14="http://schemas.microsoft.com/office/powerpoint/2010/main" val="2990272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5" y="617517"/>
            <a:ext cx="648072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Пястолов С. М. Основы экономики, менеджмента и маркетинга. Практикум : учебно-практическое пособие / С. М. Пястолов.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193 с. 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Основу настоящего учебного пособия составляют методические материалы по современной экономической теории для студентов средних профессиональных учебных заведений, обучающихся по специальностям «Технология продуктов общественного питания», «Менеджмент». Практикум является приложением к учебнику «Основы экономики, менеджмента и маркетинга» С. М. Пястолова. Предлагаются задания, задачи, направленные на развитие исследовательских навыков, творческих способностей учащихся, используются наглядно-образные представления концепций экономики, менеджмента и маркетинга.</a:t>
            </a:r>
          </a:p>
        </p:txBody>
      </p:sp>
      <p:pic>
        <p:nvPicPr>
          <p:cNvPr id="3" name="Picture 2" descr="Основы экономики, менеджмента и маркетинга. Практик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2647"/>
            <a:ext cx="2256185" cy="324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5775" y="4188630"/>
            <a:ext cx="64807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Виханский О. С. Менеджмент : учебник / О. С. Виханский, А. И. Наумов. — 6-e изд., перераб. и доп. – Москва : Магистр: НИЦ ИНФРА-М, </a:t>
            </a:r>
            <a:r>
              <a:rPr lang="ru-RU" sz="1200" b="1" dirty="0" smtClean="0"/>
              <a:t>2023. </a:t>
            </a:r>
            <a:r>
              <a:rPr lang="ru-RU" sz="1200" b="1" dirty="0"/>
              <a:t>— 288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освещается широкий круг вопросов менеджмента в деловой организации, </a:t>
            </a:r>
            <a:r>
              <a:rPr lang="ru-RU" sz="1200" dirty="0" smtClean="0"/>
              <a:t>функционирующей в конкурентной </a:t>
            </a:r>
            <a:r>
              <a:rPr lang="ru-RU" sz="1200" dirty="0"/>
              <a:t>рыночной среде. Авторы не ограничиваются изложением теоретического взгляда на менеджмент, а описывают также реальную управленческую практику, ориентируя будущих руководителей на работу в сегодняшних динамичных, быстро меняющихся условиях. </a:t>
            </a:r>
          </a:p>
        </p:txBody>
      </p:sp>
      <p:pic>
        <p:nvPicPr>
          <p:cNvPr id="5" name="Picture 2" descr="https://znanium.com/cover/1185/11856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95" y="3653939"/>
            <a:ext cx="226670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69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5023" y="2149434"/>
            <a:ext cx="75334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ОП.05 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ДОКУМЕНТАЦИОННОЕ </a:t>
            </a:r>
            <a:r>
              <a:rPr lang="ru-RU" sz="3200" b="1" dirty="0"/>
              <a:t>ОБЕСПЕЧЕНИЕ УПРАВЛЕНИЯ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5305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30377" y="436729"/>
            <a:ext cx="660611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Кузнецов И. Н.  Документационное обеспечение управления. Документооборот и делопроизводство : учебник и практикум для СПО / И. Н. Кузнецов. — 4-е изд., перераб. и доп. — Москва : Издательство Юрайт, 2023. — 545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Данный курс на основе действующей общегосударственной нормативной базы наиболее полно отражает опыт документационного обеспечения управленческой деятельности современных государственных и негосударственных организаций, а также использование компьютерной техники и технологий в этом процессе. В курсе учтены особенности, связанные с работой с документами в организациях разных форм собственности. </a:t>
            </a:r>
          </a:p>
        </p:txBody>
      </p:sp>
      <p:pic>
        <p:nvPicPr>
          <p:cNvPr id="4098" name="Picture 2" descr="Обложка книги ДОКУМЕНТАЦИОННОЕ ОБЕСПЕЧЕНИЕ УПРАВЛЕНИЯ. ДОКУМЕНТООБОРОТ И ДЕЛОПРОИЗВОДСТВО  И. Н. Кузнецов. Учебник и практик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71400"/>
            <a:ext cx="2736304" cy="37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Обложка книги ОСНОВЫ ДЕЛОПРОИЗВОДСТВА Шувалова Н. Н., Иванова А. Ю. ; Под общ. ред. Шуваловой Н.Н. Учебник и практику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790" y="3212976"/>
            <a:ext cx="2703510" cy="375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9301" y="3043450"/>
            <a:ext cx="660719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Шувалова Н. Н.  Основы делопроизводства : учебник и практикум для СПО/ Н. Н. Шувалова, А. Ю. Иванова ; под общей редакцией Н. Н. Шуваловой. — 3-е изд., перераб. и доп. — Москва : Издательство Юрайт, 2023. — 384 с. 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курсе рассматриваются теоретические и нормативно-методические основы традиционного и электронного делопроизводства, анализируются терминологический аппарат современного делопроизводства, порядок составления и оформления служебных документов. Отличительную особенность данного курса составляет междисциплинарный подход к изучению и созданию документа, поэтому большое внимание уделено не только технологическим вопросам, но и языку служебного документа, составляющему содержательную основу любой информации. Включение в практикум тестовых и практических заданий, активное использование метода самостоятельного выявления и исправления типичных ошибок в управленческих документах путем их редактирования позволяет закрепить усвоенные знания, сформировать умения и навыки составления, оформления документов и организации работы с ними, выработать навыки критического осмысления освоенного материала и самостоятельную позицию, овладеть официально-деловым стилем письменной речи.</a:t>
            </a:r>
          </a:p>
        </p:txBody>
      </p:sp>
    </p:spTree>
    <p:extLst>
      <p:ext uri="{BB962C8B-B14F-4D97-AF65-F5344CB8AC3E}">
        <p14:creationId xmlns:p14="http://schemas.microsoft.com/office/powerpoint/2010/main" val="4163040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Обложка книги ДОКУМЕНТАЦИОННОЕ ОБЕСПЕЧЕНИЕ УПРАВЛЕНИЯ Шувалова Н. Н. Учебник и практик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71400"/>
            <a:ext cx="2808312" cy="381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5655" y="409432"/>
            <a:ext cx="662084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Шувалова Н. Н.</a:t>
            </a:r>
            <a:r>
              <a:rPr lang="ru-RU" sz="1200" b="1" i="1" dirty="0"/>
              <a:t> </a:t>
            </a:r>
            <a:r>
              <a:rPr lang="ru-RU" sz="1200" b="1" dirty="0"/>
              <a:t> Документационное обеспечение управления : учебник и практикум для СПО / Н. Н. Шувалова. — 3-е изд. — Москва : Издательство Юрайт, 2023. — 247 с. 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Документ — основной инструмент управления и продукт профессиональной деятельности любого управленца. Поэтому для специалиста в области государственного и муниципального управления важны: знание основ делопроизводства, умение ориентироваться в море нормативных документов, регулирующих вопросы документационного обеспечения управления, языковая грамотность, владение официально-деловым стилем речи и навыки работы с документами. Цель данного учебника помочь студентам овладеть базовыми знаниями в области документационного обеспечения управления, технологиями работы с документом, а также методикой его оформления, составления, правки и редактирования.</a:t>
            </a:r>
            <a:endParaRPr lang="ru-RU" sz="1200" dirty="0" smtClean="0"/>
          </a:p>
          <a:p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4" name="Picture 4" descr="Документационное обеспечение управле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541369"/>
            <a:ext cx="2260080" cy="317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15654" y="4012442"/>
            <a:ext cx="662084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Документационное обеспечение управления : учебник / С.А. Глотова, А.Ю. Конькова, Ю.М. Кукарина, Е.А. Скрипко; под общ. ред. Т.А. Быковой.- Москва : Кнорус, 2023. — 266 с. 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Отражены основные вопросы документационного обеспечения управления, требования к составлению и оформлению документов на основе действующих законодательных и нормативно-методических актов, а также технология работы с документами в современных организациях. Рассмотрено документационное обеспечение деятельности кадровой службы, организация работы с обращениями граждан, договорная и финансовая документация. Приведены образцы оформления документов.</a:t>
            </a:r>
          </a:p>
        </p:txBody>
      </p:sp>
    </p:spTree>
    <p:extLst>
      <p:ext uri="{BB962C8B-B14F-4D97-AF65-F5344CB8AC3E}">
        <p14:creationId xmlns:p14="http://schemas.microsoft.com/office/powerpoint/2010/main" val="1969349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0738" y="491730"/>
            <a:ext cx="66542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Абуладзе Д. Г.</a:t>
            </a:r>
            <a:r>
              <a:rPr lang="ru-RU" sz="1200" b="1" i="1" dirty="0"/>
              <a:t> </a:t>
            </a:r>
            <a:r>
              <a:rPr lang="ru-RU" sz="1200" b="1" dirty="0"/>
              <a:t> Документационное обеспечение управления персоналом : учебник и практикум для СПО / Д. Г. Абуладзе, И. Б. Выпряжкина, В. М. Маслова. — 2-е изд., перераб. и доп. — Москва : Издательство Юрайт, </a:t>
            </a:r>
            <a:r>
              <a:rPr lang="ru-RU" sz="1200" b="1" dirty="0" smtClean="0"/>
              <a:t>2023.</a:t>
            </a:r>
            <a:r>
              <a:rPr lang="ru-RU" sz="1200" b="1" dirty="0"/>
              <a:t> — 370 с. 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курсе рассматриваются актуальные вопросы документационного обеспечения управления персоналом (кадрового делопроизводства). Раскрываются важнейшие законодательные и нормативные правовые акты, регулирующие сферу трудовых отношений, на основе которых формируются локальные нормативные кадровые документы в организации. Особое внимание в курсе уделено порядку документационного оборота кадровой службы и правилам составления и оформления обязательных и рекомендуемых документов. Для лучшего усвоения материала каждая тема завершается выводами и практическими заданиями. В приложениях к курсу представлены типовые формы основных документов кадрового делопроизводства. </a:t>
            </a:r>
          </a:p>
        </p:txBody>
      </p:sp>
      <p:pic>
        <p:nvPicPr>
          <p:cNvPr id="3" name="Picture 4" descr="Обложка книги ДОКУМЕНТАЦИОННОЕ ОБЕСПЕЧЕНИЕ УПРАВЛЕНИЯ ПЕРСОНАЛОМ Абуладзе Д. Г., Выпряжкина И. Б., Маслова В. М. Учебник и практик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7453"/>
            <a:ext cx="2592288" cy="368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11037" y="4006698"/>
            <a:ext cx="67384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Корнеев И. К.</a:t>
            </a:r>
            <a:r>
              <a:rPr lang="ru-RU" sz="1200" b="1" i="1" dirty="0"/>
              <a:t> </a:t>
            </a:r>
            <a:r>
              <a:rPr lang="ru-RU" sz="1200" b="1" dirty="0"/>
              <a:t> Документационное обеспечение управления : учебник и практикум для СПО / И. К. Корнеев, А. В. Пшенко, В. А. Машурцев. — </a:t>
            </a:r>
            <a:r>
              <a:rPr lang="ru-RU" sz="1200" b="1" dirty="0" smtClean="0"/>
              <a:t>3-е </a:t>
            </a:r>
            <a:r>
              <a:rPr lang="ru-RU" sz="1200" b="1" dirty="0"/>
              <a:t>изд., перераб. и доп. — Москва : Издательство Юрайт, </a:t>
            </a:r>
            <a:r>
              <a:rPr lang="ru-RU" sz="1200" b="1" dirty="0" smtClean="0"/>
              <a:t>2023.</a:t>
            </a:r>
            <a:r>
              <a:rPr lang="ru-RU" sz="1200" b="1" dirty="0"/>
              <a:t> — </a:t>
            </a:r>
            <a:r>
              <a:rPr lang="ru-RU" sz="1200" b="1" dirty="0" smtClean="0"/>
              <a:t>438</a:t>
            </a:r>
            <a:r>
              <a:rPr lang="ru-RU" sz="1200" b="1" dirty="0"/>
              <a:t> с. 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Прочитав этот учебник, вы подробно ознакомитесь с организацией работы с управленческими документами в соответствии с национальным стандартом ГОСТ ИСО 15489-1-2007 «Управление документами», а также получите представление о современной концепции управления документами. Кроме того, в учебнике описаны правила оформления различных видов документов, способы и методы оперативной работы с документами, их текущего хранения, основы работы с корреспонденцией. Пристальное внимание уделено компьютерным системам и технологиям документационного обеспечения управления. </a:t>
            </a:r>
          </a:p>
        </p:txBody>
      </p:sp>
      <p:pic>
        <p:nvPicPr>
          <p:cNvPr id="8194" name="Picture 2" descr="Обложка книги ДОКУМЕНТАЦИОННОЕ ОБЕСПЕЧЕНИЕ УПРАВЛЕНИЯ Корнеев И. К., Пшенко А. В., Машурцев В. А. Учебник и практику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354052"/>
            <a:ext cx="2664296" cy="371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216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5654" y="1910687"/>
            <a:ext cx="66493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Доронина Л. А.  Документационное обеспечение управления : учебник и практикум для среднего профессионального образования / Л. А. Доронина, В. С. Иритикова. — 2-е изд., перераб. и доп. — Москва : Издательство Юрайт, 2023. — 270 с.— (Профессиональное образование). 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книге рассматривается современная концепция учебной дисциплины «Организация и технология документационного обеспечения управления», анализируются история развития технологии обработки документов и организация документооборота в России. Отдельные главы посвящены организации работы с поступающими, отправляемыми и внутренними документами, контролю за исполнением документов, регистрации документов и организации информационно-справочной работы по документам в условиях внедрения систем электронного документооборота, технологии оперативного хранения документов и вопросам подготовки документов для передачи на архивное хранение. </a:t>
            </a:r>
          </a:p>
        </p:txBody>
      </p:sp>
      <p:pic>
        <p:nvPicPr>
          <p:cNvPr id="6146" name="Picture 2" descr="Обложка книги ДОКУМЕНТАЦИОННОЕ ОБЕСПЕЧЕНИЕ УПРАВЛЕНИЯ  Л. А. Доронина,  В. С. Иритикова. Учебник и практик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906" y="1423726"/>
            <a:ext cx="280069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0597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161309"/>
            <a:ext cx="756084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ОП.06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 </a:t>
            </a:r>
            <a:r>
              <a:rPr lang="ru-RU" sz="3200" b="1" dirty="0"/>
              <a:t>ПРАВОВОЕ ОБЕСПЕЧЕНИЕ ПРОФЕССИОНАЛЬНОЙ ДЕЯТЕЛЬНОСТИ</a:t>
            </a:r>
            <a:endParaRPr lang="ru-RU" sz="3200" dirty="0"/>
          </a:p>
          <a:p>
            <a:r>
              <a:rPr lang="ru-RU" b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9425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0378" y="613611"/>
            <a:ext cx="66061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Липски С.А. Правовое регулирование отношений при проведении землеустройства : учебник / С.А. Липски.- Москва : Кнорус, </a:t>
            </a:r>
            <a:r>
              <a:rPr lang="ru-RU" sz="1200" b="1" dirty="0" smtClean="0"/>
              <a:t>2023.- 217 </a:t>
            </a:r>
            <a:r>
              <a:rPr lang="ru-RU" sz="1200" b="1" dirty="0"/>
              <a:t>с.-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Раскрыты ключевые положения, связанные с земельными правоотношениями, с возможностями граждан и юридических лиц по реализации их прав на землю, с возложенными на них обязанностями, а также с особенностями правового режима различных земель и составом мероприятий по его обеспечению. Учтены все законодательные новации в данной сфере, осуществленные за последние годы (новые правила предоставления и изъятия земельных участков, их кадастрового учета и регистрации прав на них, а также земельного надзора, мониторинга земель, кадастровой оценки и кадастровой деятельности).</a:t>
            </a:r>
          </a:p>
        </p:txBody>
      </p:sp>
      <p:pic>
        <p:nvPicPr>
          <p:cNvPr id="3" name="Picture 2" descr="Правовое регулирование отношений при проведении землеустройст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11" y="177860"/>
            <a:ext cx="2232248" cy="325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34442" y="3788229"/>
            <a:ext cx="6602053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Липски С.А. Судебная защита земельно-имущественных прав : учебник / Липски С.А.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198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Раскрыты ключевые положения, связанные с судебной защитой земельно-имущественных прав. Изучение изложенного материала позволит овладеть компетенциями, предусмотренными соответствующим образовательным стандартом, а также сформировать у обучающихся системное восприятие судебной процедуры при рассмотрении земельно-имущественных вопросов. Учебник полезен будущим юристам (как бакалаврам, так и магистрантам) в качестве дополнительной учебной литературы по дисциплинам «Разрешение земельных споров», «Реализация и защита прав на земельные участки», «Рассмотрение споров, вытекающих из земельных правоотношений» и другим учебным дисциплинам соответствующей тематики.</a:t>
            </a:r>
            <a:endParaRPr lang="ru-RU" sz="1200" dirty="0" smtClean="0"/>
          </a:p>
          <a:p>
            <a:endParaRPr lang="ru-RU" dirty="0"/>
          </a:p>
        </p:txBody>
      </p:sp>
      <p:pic>
        <p:nvPicPr>
          <p:cNvPr id="13314" name="Picture 2" descr="Судебная защита земельно-имущественных пра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9" y="3573016"/>
            <a:ext cx="2268131" cy="314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7919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0377" y="404664"/>
            <a:ext cx="660611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Земельное право : учебник / Л. В. Солдатова, Г. Л. Землякова, В. В. Зозуля, Л. Е. Бандорин. — Москва : Юстиция, </a:t>
            </a:r>
            <a:r>
              <a:rPr lang="ru-RU" sz="1200" b="1" dirty="0" smtClean="0"/>
              <a:t>2023. </a:t>
            </a:r>
            <a:r>
              <a:rPr lang="ru-RU" sz="1200" b="1" dirty="0"/>
              <a:t>— 262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Данный учебник подготовлен с учетом всех требований федерального государственного образовательного стандарта среднего профессионального образования. Система правового регулирования земельных отношений в России, особенности возникновения, прекращения отдельных прав на землю, управление земельными ресурсами, плата за землю и защита земельных прав, особенности правовых режимов отдельных категорий земель изложены в структурированной форме с опорой на судебно-арбитражную практику и практику правоприменения. Главы содержат справочную научную информацию, а также аналитические задания и вопросы, улучшающие усвоение материала.</a:t>
            </a:r>
          </a:p>
        </p:txBody>
      </p:sp>
      <p:pic>
        <p:nvPicPr>
          <p:cNvPr id="3" name="Picture 4" descr="Земельное прав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16632"/>
            <a:ext cx="2240107" cy="324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8347" y="4282197"/>
            <a:ext cx="66181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Некрасов С.И. Правовое обеспечение профессиональной деятельности : учебное пособие для СПО / Некрасов С.И., Зайцева-Савкович Е.В., Питрюк А.В. — Москва : Юстиция, 2022. — 211 с. 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Кратко раскрывается содержание дисциплины «Правовое обеспечение профессиональной деятельности» с учетом последних изменений российского законодательства. Рассматриваются основные положения теории государства и права, характерные особенности международного права и российской системы права, базовые положения конституционного права Российской Федерации и их конкретизация в рамках отдельных отраслей права.</a:t>
            </a:r>
          </a:p>
        </p:txBody>
      </p:sp>
      <p:pic>
        <p:nvPicPr>
          <p:cNvPr id="5" name="Picture 4" descr="Правовое обеспечение профессиональной деятельно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46" y="3524209"/>
            <a:ext cx="2262771" cy="326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167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926275"/>
            <a:ext cx="64087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Слагода В. Г. Основы экономической теории : учебник / В. Г. Слагода. — 3-е изд. — Москва : ФОРУМ : ИНФРА - М, </a:t>
            </a:r>
            <a:r>
              <a:rPr lang="ru-RU" sz="1200" b="1" dirty="0" smtClean="0"/>
              <a:t>2023. </a:t>
            </a:r>
            <a:r>
              <a:rPr lang="ru-RU" sz="1200" b="1" dirty="0"/>
              <a:t>— 269 с. –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Настоящий учебник позволяет студенту колледжа изучить целый комплекс экономических проблем как на уровне микроэкономики, макроэкономики, так и на уровне отдельных наиболее актуальных проблем деятельности конкретной фирмы.</a:t>
            </a:r>
          </a:p>
        </p:txBody>
      </p:sp>
      <p:pic>
        <p:nvPicPr>
          <p:cNvPr id="1026" name="Picture 2" descr="https://znanium.com/cover/1775/17755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96" y="116632"/>
            <a:ext cx="227606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27784" y="4156363"/>
            <a:ext cx="64087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Куликов Л. М.  Основы экономической теории : учебник для СПО / Л. М. Куликов. — 3-е изд., перераб. и доп.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371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изложены предмет, методы и главные этапы развития экономической науки. Рассмотрены ключевые факторы современного производства, показано, как действуют рыночный механизм, цены и доходы, инфляция и т. д. Текст проиллюстрирован многочисленными схемами, таблицами, графиками и сопровождается подстрочным словарем иностранных слов. В приложениях даны экзаменационный вопросник и карточки для тематических зачетов. </a:t>
            </a:r>
          </a:p>
        </p:txBody>
      </p:sp>
      <p:pic>
        <p:nvPicPr>
          <p:cNvPr id="1028" name="Picture 4" descr="Обложка книги ОСНОВЫ ЭКОНОМИЧЕСКОЙ ТЕОРИИ Куликов Л. М. Учеб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284984"/>
            <a:ext cx="2736304" cy="375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927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02103" y="382137"/>
            <a:ext cx="663439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Правовое обеспечение профессиональной деятельности : учебник для СПО / В. И. Авдийский [и др.] ; под редакцией В. И. Авдийского. — 4-е изд., перераб. и доп.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333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представлены глубокие знания в области основных институтов права для последующего использования его возможностей в обеспечении и повышении эффективности экономической деятельности хозяйствующих субъектов и народного хозяйства страны в целом. Материал основан на новейших нормативных правовых актах Российской Федерации. Основной акцент сделан на тех законодательных актах, которые составляют правовую основу будущей профессиональной деятельности студентов-экономистов. После каждой главы в целях улучшения качества усвоения материала приведены вопросы и задания для самостоятельной подготовки, а также списки рекомендуемой литературы.</a:t>
            </a:r>
          </a:p>
        </p:txBody>
      </p:sp>
      <p:pic>
        <p:nvPicPr>
          <p:cNvPr id="3" name="Picture 2" descr="Обложка книги ПРАВОВОЕ ОБЕСПЕЧЕНИЕ ПРОФЕССИОНАЛЬНОЙ ДЕЯТЕЛЬНОСТИ Под ред. Авдийского В.И., Букалеровой Л. А. Учеб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95" y="-99391"/>
            <a:ext cx="2441749" cy="364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02103" y="3987174"/>
            <a:ext cx="6634393" cy="249299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b="1" dirty="0"/>
              <a:t>Волков А. М.  Правововые основы профессиональной деятельности : учебник для СПО / А. М. Волков. — 2-е изд., перераб. и доп. — Москва : Издательство Юрайт, 2023. — 345 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«Правововые основы профессиональной деятельности» излагаются ключевые понятия и категории современной юридической науки. Книга позволяет получить полные, системные знания, необходимые для успешного освоения других учебных юридических дисциплин. Исходя из традиционного представления о теории государства и теории права как единой отрасли науки и учебной дисциплины, автор в то же время стоит на позиции, согласно которой проблемы государства должны рассматриваться лишь в той мере, в какой это необходимо для более углубленного понимания сущности и предназначения права, механизмов его действия, создания, реализации.</a:t>
            </a:r>
          </a:p>
        </p:txBody>
      </p:sp>
      <p:pic>
        <p:nvPicPr>
          <p:cNvPr id="9218" name="Picture 2" descr="Обложка книги ПРАВОВОВЫЕ ОСНОВЫ ПРОФЕССИОНАЛЬНОЙ ДЕЯТЕЛЬНОСТИ  А. М. Волков. Учеб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284984"/>
            <a:ext cx="2664296" cy="372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8473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884" y="2778826"/>
            <a:ext cx="85064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ОП.07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 </a:t>
            </a:r>
            <a:r>
              <a:rPr lang="ru-RU" sz="3200" b="1" dirty="0"/>
              <a:t>БУХГАЛТЕРСКИЙ УЧЕТ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28594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2566" y="795647"/>
            <a:ext cx="66139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Воронченко Т. В.  Основы бухгалтерского учета : учебник и практикум для СПО / Т. В. Воронченко. — 3-е изд., перераб. и доп.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</a:t>
            </a:r>
            <a:r>
              <a:rPr lang="ru-RU" sz="1200" b="1" dirty="0" smtClean="0"/>
              <a:t>289 </a:t>
            </a:r>
            <a:r>
              <a:rPr lang="ru-RU" sz="1200" b="1" dirty="0"/>
              <a:t>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представлены основы бухгалтерского учета, исторические и методические аспекты его возникновения и развития. Особенностью издания является системный взгляд на предмет и метод учета и комплексный подход к рассмотрению их взаимосвязей и взаимозависимостей. В учебник включен практикум, содержащий задачи для практических (семинарских) занятий и самостоятельной работы студентов.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22566" y="4488873"/>
            <a:ext cx="66139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Костюкова Е.И. Документирование хозяйственных операций и ведение бухгалтерского учета имущества организации : учебник / Е.И. Костюкова, О.В. Ельчанинова, С.А. Тунин. — Москва : КноРус, </a:t>
            </a:r>
            <a:r>
              <a:rPr lang="ru-RU" sz="1200" b="1" dirty="0" smtClean="0"/>
              <a:t>2022. </a:t>
            </a:r>
            <a:r>
              <a:rPr lang="ru-RU" sz="1200" b="1" dirty="0"/>
              <a:t>— 159 с.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Предназначен для изучения организации бухгалтерского учета, содержит опорный конспект по темам, вопросы для всех видов опросов и самопроверки знаний студентов при самостоятельной подготовке к итоговому контролю знаний.</a:t>
            </a:r>
          </a:p>
        </p:txBody>
      </p:sp>
      <p:pic>
        <p:nvPicPr>
          <p:cNvPr id="14340" name="Picture 4" descr="Документирование хозяйственных операций и ведение бухгалтерского учета имущества организ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90534"/>
            <a:ext cx="2315062" cy="313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Обложка книги ОСНОВЫ БУХГАЛТЕРСКОГО УЧЕТА  Т. В. Воронченко. Учебник и практику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117" y="-132631"/>
            <a:ext cx="2736304" cy="379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2264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0691" y="997527"/>
            <a:ext cx="66258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Миршук Т. В. Бухгалтерский учет: теория и практика : учебник / Т. В. Миршук. - Москва : НИЦ ИНФРА-М, </a:t>
            </a:r>
            <a:r>
              <a:rPr lang="ru-RU" sz="1200" b="1" dirty="0" smtClean="0"/>
              <a:t>2023. </a:t>
            </a:r>
            <a:r>
              <a:rPr lang="ru-RU" sz="1200" b="1" dirty="0"/>
              <a:t>- 182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Учебник содержит изложенные в краткой форме теоретические основы и методические аспекты бухгалтерского учета, практические задания для работы на семинарских занятиях, самостоятельной работы студентов и ее контроля. Соответствует требованиям федеральных государственных образовательных стандартов среднего профессионального образования последнего поколения.</a:t>
            </a:r>
          </a:p>
        </p:txBody>
      </p:sp>
      <p:pic>
        <p:nvPicPr>
          <p:cNvPr id="15362" name="Picture 2" descr="https://znanium.com/cover/1794/17942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223224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98815" y="3847605"/>
            <a:ext cx="663767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Шадрина Г. В.  Основы бухгалтерского учета : учебник и практикум для СПО / Г. В. Шадрина, Л. И. Егорова. — Москва : Издательство Юрайт, 2022. — 429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Учебник удачно сочетает бухгалтерский учет и элементы экономического анализа. Такое сочетание поможет приобрести умения и навыки в области экономических явлений и процессов в их взаимосвязи и взаимозависимости, понять сущность бухгалтерского учета как информационной основы управления, а также даст представление о составе элементов финансовой информации. Проверить усвоение теоретического материала поможет практикум, включающий контрольные вопросы ко всем темам, практические примеры, тесты и расчетные задачи. Использовать практикум можно как на семинарских занятиях, так и для самостоятельной работы студента.</a:t>
            </a:r>
          </a:p>
        </p:txBody>
      </p:sp>
      <p:pic>
        <p:nvPicPr>
          <p:cNvPr id="15364" name="Picture 4" descr="Обложка книги ОСНОВЫ БУХГАЛТЕРСКОГО УЧЕТА Шадрина Г. В., Егорова Л. И. Учебник и практику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1" y="3273356"/>
            <a:ext cx="2420371" cy="364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6947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8816" y="748145"/>
            <a:ext cx="66376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Сироткин С. А. Бухгалтерский учет и анализ : учебник / С. А. Сироткин, Н. Р. Кельчевская. — Москва : ИНФРА-М, 2021. — </a:t>
            </a:r>
            <a:r>
              <a:rPr lang="ru-RU" sz="1200" b="1" dirty="0" smtClean="0"/>
              <a:t> </a:t>
            </a:r>
            <a:r>
              <a:rPr lang="ru-RU" sz="1200" b="1" dirty="0"/>
              <a:t>355 с.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представлены как теоретические, так и методические положения бухгалтерского учета в организации, а также основы проведения экономического анализа деятельности коммерческой организации на основе данных бухгалтерского и управленческого учетов. Приведены примеры отражения хозяйственных фактов в бухгалтерском учете, проведения экономического анализа различных объектов учета, что способствует лучшему усвоению теоретических и практических основ бухгалтерского учета и анализа деятельности коммерческих организаций. </a:t>
            </a:r>
          </a:p>
        </p:txBody>
      </p:sp>
      <p:pic>
        <p:nvPicPr>
          <p:cNvPr id="16386" name="Picture 2" descr="https://znanium.com/cover/1079/10791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68" y="188640"/>
            <a:ext cx="216778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22566" y="3705100"/>
            <a:ext cx="66139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Документирование хозяйственных операций и ведение бухгалтерского учета имущества организации : учебник / Е. Ю. Астахова, Н. И. Голышева, О. Ю. Городецкая [и др.] ; под ред. У. Ю. Блиновой.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304 с.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Представлена информация о документировании хозяйственных операций, а также об основах синтетического и аналитического учета, особенностях учета и документирования денежных средств в кассе, на расчетных и специальных счетах в банке, основных средств, нематериальных активов, долгосрочных инвестиций, финансовых вложений, материально-производственных запасов, дебиторской и кредиторской </a:t>
            </a:r>
            <a:r>
              <a:rPr lang="ru-RU" sz="1200" dirty="0" smtClean="0"/>
              <a:t>задолженности. Раскрыты </a:t>
            </a:r>
            <a:r>
              <a:rPr lang="ru-RU" sz="1200" dirty="0"/>
              <a:t>сущность документов и документооборота, двойной записи, описаны классификация документов, особенности аналитического и синтетического учета и применения Плана счетов бухгалтерского учета; особенности учета затрат по строительству объектов основных средств, вложений в научно-исследовательские, опытно-конструкторские и технологические работы.</a:t>
            </a:r>
          </a:p>
        </p:txBody>
      </p:sp>
      <p:pic>
        <p:nvPicPr>
          <p:cNvPr id="16388" name="Picture 4" descr="Документирование хозяйственных операций и ведение бухгалтерского учета имущества организац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588089"/>
            <a:ext cx="218417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8953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0649" y="2410691"/>
            <a:ext cx="73537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ОП.08 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ФИНАНСЫ</a:t>
            </a:r>
            <a:r>
              <a:rPr lang="ru-RU" sz="3200" b="1" dirty="0"/>
              <a:t>, ДЕНЕЖНОЕ ОБРАЩЕНИЕ И КРЕДИТ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270961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2566" y="617517"/>
            <a:ext cx="654192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Климович В.П.  Финансы, денежное обращение и кредит : учебник / В.П. Климович. — 4-е изд., перераб. и доп. — Москва : ИД «ФОРУМ» : ИНФРА-М, 2022. — 336 с.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Учебник подготовлен в соответствии с требованиями Федерального государственного образовательного стандарта по дисциплине «Финансы, денежное обращение и кредит» для среднего профессионального образования и раскрывает наиболее важные вопросы курса. Отдельные разделы учебника изложены в концептуальном плане. Материал учебника дополнен таблицами, схемами, определениями основных терминов и понятий, заданиями и вопросами для обсуждения. </a:t>
            </a:r>
          </a:p>
        </p:txBody>
      </p:sp>
      <p:pic>
        <p:nvPicPr>
          <p:cNvPr id="17410" name="Picture 2" descr="https://znanium.com/cover/1854/18545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82" y="132656"/>
            <a:ext cx="2275878" cy="31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34442" y="3930731"/>
            <a:ext cx="660205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Галанов В.А. Финансы, денежное обращение и кредит : учебник / В.А. Галанов. - 2-e изд. — Москва : Форум : НИЦ ИНФРА-М, 2021. — 414 с. -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Учебник включает все темы стандарта курса «Финансы, денежное обращение и кредит»: понятие денег и денежного обращения, роль и функции финансовой системы, государственные финансы и основные финансовые рынки, финансы предприятий и организаций, понятие ссудного капитала, кредита и вопросы функционирования банковской системы. Для учащихся колледжей, обучающихся по экономическим специальностям. В качестве краткого курса учебник может быть полезен и для студентов высших учебных заведения, а также для всех интересующихся вопросами финансов, денег, кредитования и финансовых рынков.</a:t>
            </a:r>
          </a:p>
        </p:txBody>
      </p:sp>
      <p:pic>
        <p:nvPicPr>
          <p:cNvPr id="17412" name="Picture 4" descr="https://znanium.com/cover/1215/12158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8" y="3573016"/>
            <a:ext cx="2265701" cy="313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3626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2566" y="665017"/>
            <a:ext cx="661393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Финансы, денежное обращение и кредит : учебник и практикум для СПО / Д. В. Бураков [и др.] ; под редакцией Д. В. Буракова. — 2-е изд., перераб. и доп.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366 с. -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рассматриваются теоретические основы функционирования финансовой, денежной и кредитной систем. Особое внимание уделяется теории денег, кредита и банков, в частности, эволюции форм и видов денег и кредита, измерению денежной массы, роли ссудного процента в экономике, деятельности центрального и коммерческих банков, а также теоретическим основам финансов и организационно-правовому аспекту управления финансами. Отличительная особенность издания — подробный анализ особенностей финансовой системы России.</a:t>
            </a:r>
            <a:endParaRPr lang="ru-RU" sz="1200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8434" name="Picture 2" descr="Обложка книги ФИНАНСЫ, ДЕНЕЖНОЕ ОБРАЩЕНИЕ И КРЕДИТ Под ред. Буракова Д.В. Учебник и практик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14301"/>
            <a:ext cx="2736304" cy="382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22566" y="4291946"/>
            <a:ext cx="661392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/>
              <a:t>Елицур М. Ю. Экономика </a:t>
            </a:r>
            <a:r>
              <a:rPr lang="ru-RU" sz="1200" b="1" dirty="0"/>
              <a:t>и бухгалтерский учет. Общепрофессиональные дисциплины : учебник / М.Ю. Елицур, В.П. Наумов, О.М. Носова, М.В. Фролова. — Москва : ФОРУМ : ИНФРА-М, 2021. — 544 с. -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С учетом современных требований освещены актуальные вопросы экономики организации, статистики, менеджмента, документационного </a:t>
            </a:r>
            <a:r>
              <a:rPr lang="ru-RU" sz="1200" dirty="0" smtClean="0"/>
              <a:t>обеспечения управления</a:t>
            </a:r>
            <a:r>
              <a:rPr lang="ru-RU" sz="1200" dirty="0"/>
              <a:t>, основ бухгалтерского учета, аудита, налогообложения.</a:t>
            </a:r>
            <a:r>
              <a:rPr lang="ru-RU" dirty="0"/>
              <a:t> </a:t>
            </a:r>
          </a:p>
        </p:txBody>
      </p:sp>
      <p:pic>
        <p:nvPicPr>
          <p:cNvPr id="18436" name="Picture 4" descr="https://znanium.com/cover/1141/11417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01" y="3527339"/>
            <a:ext cx="2277263" cy="319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6658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0691" y="1923803"/>
            <a:ext cx="66258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Финансы, денежное обращение и кредит : учебник для СПО / Л. А. Чалдаева [и др.] ; под редакцией Л. А. Чалдаевой. — 4-е изд., испр. и доп.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</a:t>
            </a:r>
            <a:r>
              <a:rPr lang="ru-RU" sz="1200" b="1" dirty="0" smtClean="0"/>
              <a:t>436 </a:t>
            </a:r>
            <a:r>
              <a:rPr lang="ru-RU" sz="1200" b="1" dirty="0"/>
              <a:t>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Издание «Финансы, денежное обращение и кредит» содержит системно изложенный учебный материал, дающий целостное представление об устройстве финансов, о деньгах и денежном обращении, кредите и банках. В учебнике подробно освещены основы денежно-кредитных отношений, организационно-правовые аспекты построения бюджетной системы Российской Федерации, порядок формирования денежно-кредитной политики, финансы организаций (предприятий), правила управления финансами, налоговая система и страхование, рынок ценных бумаг, стратегия и тактика поведения на рынке ценных бумаг эмитентов и инвесторов, выполняющих операции с целью привлечения инвестиций. Приведен зарубежный опыт развития финансов, денег, кредита и банков.</a:t>
            </a:r>
          </a:p>
        </p:txBody>
      </p:sp>
      <p:pic>
        <p:nvPicPr>
          <p:cNvPr id="11266" name="Picture 2" descr="Обложка книги ФИНАНСЫ, ДЕНЕЖНОЕ ОБРАЩЕНИЕ И КРЕДИТ  Л. А. Чалдаева [и др.] ; под редакцией Л. А. Чалдаевой. Учеб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460" y="1410748"/>
            <a:ext cx="276827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1908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2550" y="2600696"/>
            <a:ext cx="53837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ОП.09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ЭКОНОМИЧЕСКИЙ </a:t>
            </a:r>
            <a:r>
              <a:rPr lang="ru-RU" sz="3200" b="1" dirty="0"/>
              <a:t>АНАЛИЗ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84784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4442" y="831274"/>
            <a:ext cx="66020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Носова С. С. Основы экономики : учебник / С. С. Носова. — Москва : КноРус, 2022. — 312 с. –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 smtClean="0"/>
              <a:t>Излагаются </a:t>
            </a:r>
            <a:r>
              <a:rPr lang="ru-RU" sz="1200" dirty="0"/>
              <a:t>теоретические основы рыночной экономики. Раскрывается механизм действия экономических законов в рыночной экономике, в том числе в Российской Федерации. Книга отражает достижения отечественной и зарубежной экономической мысли и практики и содержит основные темы курса.</a:t>
            </a:r>
          </a:p>
        </p:txBody>
      </p:sp>
      <p:pic>
        <p:nvPicPr>
          <p:cNvPr id="2050" name="Picture 2" descr="Основы эконом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56" y="188640"/>
            <a:ext cx="230958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70068" y="3788229"/>
            <a:ext cx="65664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Борисов  Е. Ф.</a:t>
            </a:r>
            <a:r>
              <a:rPr lang="ru-RU" sz="1200" b="1" i="1" dirty="0"/>
              <a:t> </a:t>
            </a:r>
            <a:r>
              <a:rPr lang="ru-RU" sz="1200" b="1" dirty="0"/>
              <a:t> Основы экономики : учебник и практикум для СПО / Е. Ф. Борисов. — 7-е изд., перераб. и доп. — Москва : Издательство Юрайт, </a:t>
            </a:r>
            <a:r>
              <a:rPr lang="ru-RU" sz="1200" b="1" dirty="0" smtClean="0"/>
              <a:t>2023.</a:t>
            </a:r>
            <a:r>
              <a:rPr lang="ru-RU" sz="1200" b="1" dirty="0"/>
              <a:t> — 383 с. — (Профессиональное образование). 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рассматриваются все основные хозяйственные формы экономики, освещаются главные черты и особенности различных секторов национального хозяйства, анализируются особенности инноваций экономического роста в XXI в., их связи с новейшим этапом НТР. Большое внимание уделяется отражению актуальных проблем совершенствования российской экономики на современном этапе. В книге использованы различные методы инновационного образования. В том числе в каждой главе даются интеллектуальные задачи. Теоретическое рассмотрение происходящих перемен органично дополнено практикумом по экономике. Благодаря большому преподавательскому опыту автора сложный теоретический материал изложен в доступной и интересной форме.</a:t>
            </a:r>
          </a:p>
        </p:txBody>
      </p:sp>
      <p:pic>
        <p:nvPicPr>
          <p:cNvPr id="2052" name="Picture 4" descr="Обложка книги ОСНОВЫ ЭКОНОМИКИ Борисов Е. Ф. Учебник и практику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12" y="3284984"/>
            <a:ext cx="2452053" cy="368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2777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8358" y="259306"/>
            <a:ext cx="664813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Захаров И.В. Бухгалтерский учет и анализ : учебник для СПО / И. В. Захаров, И. М. Дмитриева, О. Н. Тарасова ; под редакцией И. М. Дмитриевой. — 2-е изд., испр. и доп. — Москва : Издательство Юрайт, 2023.- 415 с. -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Авторы учебника комплексно и последовательно излагают порядок ведения бухгалтерского учета и место экономического анализа в управлении хозяйствующими субъектами. Читатели ознакомятся с малоизвестными страницами истории становления бухгалтерского учета как науки, получат четкое представление об основах современного законодательного и нормативного регулирования учета. В доступной и ясной форме рассмотрены сущность и роль анализа хозяйственной деятельности организаций, основы теории экономического анализа, приемы и способы его проведения, информационная база. На многочисленных примерах показана методика анализа использования основных фондов, оборотных средств и трудовых ресурсов организации. Представлена система показателей оценки эффективности использования экономических ресурсов организации.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17495" y="3918857"/>
            <a:ext cx="6619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Шадрина Г. В.  Основы бухгалтерского учета : учебник и практикум для СПО / Г. В. Шадрина, Л. И. Егорова. — Москва : Издательство Юрайт, 2022. — 429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Учебник удачно сочетает бухгалтерский учет и элементы экономического анализа. Такое сочетание поможет приобрести умения и навыки в области экономических явлений и процессов в их взаимосвязи и взаимозависимости, понять сущность бухгалтерского учета как информационной основы управления, а также даст представление о составе элементов финансовой информации. Проверить усвоение теоретического материала поможет практикум, включающий контрольные вопросы ко всем темам, практические примеры, тесты и расчетные задачи. Использовать практикум можно как на семинарских занятиях, так и для самостоятельной работы студента.</a:t>
            </a:r>
          </a:p>
        </p:txBody>
      </p:sp>
      <p:pic>
        <p:nvPicPr>
          <p:cNvPr id="20484" name="Picture 4" descr="Обложка книги ОСНОВЫ БУХГАЛТЕРСКОГО УЧЕТА Шадрина Г. В., Егорова Л. И. Учебник и практик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52" y="3284984"/>
            <a:ext cx="2497820" cy="368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Обложка книги БУХГАЛТЕРСКИЙ УЧЕТ И АНАЛИЗ  И. В. Захаров,  О. Н. Тарасова ; под редакцией И. М. Дмитриевой. Учеб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380" y="-99392"/>
            <a:ext cx="2736304" cy="375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5268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4442" y="439387"/>
            <a:ext cx="66020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/>
              <a:t>Савицкая Г. В. Анализ </a:t>
            </a:r>
            <a:r>
              <a:rPr lang="ru-RU" sz="1200" b="1" dirty="0"/>
              <a:t>хозяйственной деятельности предприятия : учебник / Г.В. Савицкая. — 6-е изд., испр. и доп. — Москва : ИНФРА-М, </a:t>
            </a:r>
            <a:r>
              <a:rPr lang="ru-RU" sz="1200" b="1" dirty="0" smtClean="0"/>
              <a:t>2023. </a:t>
            </a:r>
            <a:r>
              <a:rPr lang="ru-RU" sz="1200" b="1" dirty="0"/>
              <a:t>— 378 с. — (Cреднее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излагаются теоретические основы анализа хозяйственной деятельности как системы обобщенных знаний о его предмете, методе, задачах, методике и организации. Рассматриваются новейшие методики анализа, характерные для рыночной экономики. Значительное место отводится изложению методики финансового анализа предприятия с учетом последних наработок в этой предметной области. После каждой темы приводятся вопросы и задания для проверки и закрепления знаний. </a:t>
            </a:r>
          </a:p>
        </p:txBody>
      </p:sp>
      <p:pic>
        <p:nvPicPr>
          <p:cNvPr id="21506" name="Picture 2" descr="https://znanium.com/cover/1851/18511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18" y="116632"/>
            <a:ext cx="218013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29300" y="3398293"/>
            <a:ext cx="66071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Румянцева Е. Е.  Экономический анализ : учебник и практикум для СПО / Е. Е. Румянцева.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381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 smtClean="0"/>
              <a:t>Автор</a:t>
            </a:r>
            <a:r>
              <a:rPr lang="ru-RU" sz="1200" dirty="0"/>
              <a:t>, определяя экономический анализ как научное обоснование управленческих решений, раскрывает его содержание в систематизированном, адаптированном к потребностям практики виде. Отличительная черта данного нового учебника его тесная связь с наукой и практическим опытом. Использованы материалы известных в России компаний: Apple, IBM, Coca-Cola, McDonald`s, Microsoft, Ford, Hewlett-Packard, Nokia, Motorola и др. Большое место в издании уделено таким качественным характеристикам проведения экономического анализа, как его реальность, а не мнимость, обоснованность (знание методик и достаточность, надежность первичной для расчетов информации), ориентация на выделение главного и второстепенного и др. </a:t>
            </a:r>
          </a:p>
        </p:txBody>
      </p:sp>
      <p:pic>
        <p:nvPicPr>
          <p:cNvPr id="21508" name="Picture 4" descr="Обложка книги ЭКОНОМИЧЕСКИЙ АНАЛИЗ Румянцева Е. Е. Учебник и практику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187508"/>
            <a:ext cx="2780690" cy="383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151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819397"/>
            <a:ext cx="65527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Кулагина  Н. А. Анализ и диагностика финансово-хозяйственной деятельности экономического субъекта. Практикум : учебное пособие. — Москва: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135 с.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рассматриваются практические аспекты использования основных методов и приемов анализа финансово-хозяйственной деятельности в современных условиях функционирования предприятия, что позволяет понять сущность экономических явлений и процессов, изучать причины динамики, устанавливать взаимосвязи между показателями финансово-хозяйственной деятельности.</a:t>
            </a:r>
            <a:r>
              <a:rPr lang="ru-RU" dirty="0"/>
              <a:t> </a:t>
            </a:r>
          </a:p>
        </p:txBody>
      </p:sp>
      <p:pic>
        <p:nvPicPr>
          <p:cNvPr id="22530" name="Picture 2" descr="Обложка книги АНАЛИЗ И ДИАГНОСТИКА ФИНАНСОВО-ХОЗЯЙСТВЕННОЙ ДЕЯТЕЛЬНОСТИ ПРЕДПРИЯТИЯ. ПРАКТИКУМ Кулагина Н. А. Учебное пособ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51140"/>
            <a:ext cx="2880320" cy="379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93818" y="4381995"/>
            <a:ext cx="65426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Шеремет А. Д. Анализ и диагностика финансово-хозяйственной деятельности предприятия : учебник / А.Д. Шеремет. — 2-е изд., доп. — Москва : ИНФРА-М, 2021. — </a:t>
            </a:r>
            <a:r>
              <a:rPr lang="ru-RU" sz="1200" b="1" dirty="0" smtClean="0"/>
              <a:t>374 </a:t>
            </a:r>
            <a:r>
              <a:rPr lang="ru-RU" sz="1200" b="1" dirty="0"/>
              <a:t>с. — (Cреднее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изложены теоретические основы и методология комплексного анализа финансово-хозяйственной деятельности как базы диагностики и принятия управленческих решений. </a:t>
            </a:r>
          </a:p>
        </p:txBody>
      </p:sp>
      <p:pic>
        <p:nvPicPr>
          <p:cNvPr id="22532" name="Picture 4" descr="https://znanium.com/cover/1224/12240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501008"/>
            <a:ext cx="2256186" cy="320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0848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82250" y="610291"/>
            <a:ext cx="66542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Фридман А.М. Анализ финансово-хозяйственной деятельности : учебник / A.M. Фридман. — Москва : РИОР : ИНФРА-М, </a:t>
            </a:r>
            <a:r>
              <a:rPr lang="ru-RU" sz="1200" b="1" dirty="0" smtClean="0"/>
              <a:t>2023. </a:t>
            </a:r>
            <a:r>
              <a:rPr lang="ru-RU" sz="1200" b="1" dirty="0"/>
              <a:t>— 264 с. 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излагаются функции и роль анализа для обоснования эффективных организационно-управленческих решений. Глубокое понимание сущности экономического анализа ориентировано на осознанное восприятие методики изучения многообразных показателей хозяйственно-финансовой деятельности предприятия. На комплексных примерах подробно раскрывается содержание многосторонней аналитической работы, нацеленной на выявление резервов экономического роста, повышения эффективности деятельности и конкурентоспособности хозяйствующего субъекта. </a:t>
            </a:r>
          </a:p>
        </p:txBody>
      </p:sp>
      <p:pic>
        <p:nvPicPr>
          <p:cNvPr id="4" name="Picture 4" descr="https://znanium.com/cover/1209/12092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69" y="116632"/>
            <a:ext cx="224348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27404" y="3920066"/>
            <a:ext cx="66662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Фридман А. М. Анализ финансово-хозяйственной деятельности. Практикум : учебное пособие / А.М. Фридман. — Москва : РИОР : ИНФРА-М, 2021. — 204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Учебное пособие нацелено на овладение студентами профессиональными умениями и навыками всестороннего анализа и глубокой оценки многосторонних показателей финансово-хозяйственной деятельности организации. Практическая направленность содержания учебного материала — это методика расчетов экономико-аналитических показателей, разработки и чтения таблиц с использованием информационных технологий в профессиональной деятельности специалиста. Комплексные примеры в каждой главе подробно раскрывают содержание аналитической работы, ориентированной на выявление резервов улучшения финансовых результатов и укрепление финансового состояния и положения хозяйствующего субъекта.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pic>
        <p:nvPicPr>
          <p:cNvPr id="6" name="Picture 2" descr="https://znanium.com/cover/1155/11555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69" y="3567466"/>
            <a:ext cx="224348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2371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3817" y="2612571"/>
            <a:ext cx="65426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Оболенская Е. Г.  Экономический анализ. Учебно-практическое пособие для обучающихся по программам подготовки специалистов среднего звена / Е. Г. Оболенская. - Санкт-Петербург : Типография СПБ ГБПОУ "АУГСГИП", 2021. - 87 с. : ил</a:t>
            </a:r>
            <a:r>
              <a:rPr lang="ru-RU" sz="1200" b="1" dirty="0" smtClean="0"/>
              <a:t>.</a:t>
            </a:r>
          </a:p>
          <a:p>
            <a:pPr algn="just"/>
            <a:endParaRPr lang="ru-RU" sz="1200" dirty="0" smtClean="0"/>
          </a:p>
          <a:p>
            <a:pPr algn="just"/>
            <a:r>
              <a:rPr lang="ru-RU" sz="1200" dirty="0" smtClean="0"/>
              <a:t> Учебно-практическое пособие «Экономический анализ» предназначено для внедрения передовых педагогических технологий и реализации индивидуального подхода в процессе изучения экономических дисциплин и междисциплинарных курсов соответствующей экономической тематике.</a:t>
            </a:r>
            <a:endParaRPr lang="ru-RU" sz="1200" dirty="0"/>
          </a:p>
        </p:txBody>
      </p:sp>
      <p:pic>
        <p:nvPicPr>
          <p:cNvPr id="23555" name="Picture 3" descr="C:\Users\wsm-321-2-01\Desktop\image-08-12-22-02-1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40" y="1484784"/>
            <a:ext cx="2314305" cy="348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1081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4394" y="2576945"/>
            <a:ext cx="76640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ОП.10</a:t>
            </a:r>
          </a:p>
          <a:p>
            <a:pPr algn="ctr"/>
            <a:r>
              <a:rPr lang="ru-RU" sz="3200" b="1" dirty="0" smtClean="0"/>
              <a:t> </a:t>
            </a:r>
            <a:r>
              <a:rPr lang="ru-RU" sz="3200" b="1" dirty="0"/>
              <a:t>БЕЗОПАСНОСТЬ ЖИЗНЕДЕЯТЕЛЬНОСТИ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205401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5656" y="423081"/>
            <a:ext cx="662084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Косолапова Н. В. Безопасность жизнедеятельности : учебник / Н.В. Косолапова, Н.А. Прокопенко.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192 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Рассмотрены особенности и негативные факторы среды обитания современного человека. Содержатся сведения о причинах возникновения чрезвычайных ситуаций различного происхождения, их последствиях и профилактике, о действующей в Российской Федерации системе защиты населения и территорий в условиях мирного и военного времени, о структуре, функционировании и традициях Вооруженных Сил Российской Федерации. Особое внимание уделено организации здорового образа жизни человека как важнейшего фактора физического и творческого долголетия. Подробно освещаются правила оказания первой медицинской помощи пострадавшим в условиях чрезвычайных ситуаций.</a:t>
            </a:r>
          </a:p>
        </p:txBody>
      </p:sp>
      <p:pic>
        <p:nvPicPr>
          <p:cNvPr id="3" name="Picture 2" descr="Безопасность жизнедеятельн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29" y="188640"/>
            <a:ext cx="224993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5654" y="3766782"/>
            <a:ext cx="662084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Микрюков В. Ю. Безопасность жизнедеятельности : учебник / В. Ю. Микрюков.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</a:t>
            </a:r>
            <a:r>
              <a:rPr lang="ru-RU" sz="1200" b="1" dirty="0" smtClean="0"/>
              <a:t>282</a:t>
            </a:r>
            <a:r>
              <a:rPr lang="ru-RU" sz="1200" b="1" dirty="0"/>
              <a:t> 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 smtClean="0"/>
              <a:t>Состоит </a:t>
            </a:r>
            <a:r>
              <a:rPr lang="ru-RU" sz="1200" dirty="0"/>
              <a:t>из двух разделов: в первом содержатся сведения о единой государственной системе предупреждения и ликвидации чрезвычайных ситуаций в Российской Федерации, об организации гражданской обороны России, оружии массового поражения и защите от него, о защите при чрезвычайных ситуациях природного, техногенного, экологического и социального характера. Во втором разделе приведена информация о составе и организационной структуре Вооруженных Сил Российской Федерации, системе комплектования, управления и руководства ими, воинской обязанности и порядке прохождения военной службы, а также материал по уставам ВС РФ, огневой, строевой и медико-санитарной подготовке.</a:t>
            </a:r>
          </a:p>
        </p:txBody>
      </p:sp>
      <p:pic>
        <p:nvPicPr>
          <p:cNvPr id="5" name="Picture 4" descr="Безопасность жизнедеятельно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29" y="3501008"/>
            <a:ext cx="224993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859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8358" y="204716"/>
            <a:ext cx="66481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Обеспечение безопасности при чрезвычайных ситуациях : учебник / В. А. Бондаренко, С. И. Евтушенко, В. А. Лепихова [и др.]. — 2-е изд. — Москва : РИОР : Инфра-М, </a:t>
            </a:r>
            <a:r>
              <a:rPr lang="ru-RU" sz="1200" b="1" dirty="0" smtClean="0"/>
              <a:t>2022. </a:t>
            </a:r>
            <a:r>
              <a:rPr lang="ru-RU" sz="1200" b="1" dirty="0"/>
              <a:t>— 224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 smtClean="0"/>
              <a:t>Рассмотрены </a:t>
            </a:r>
            <a:r>
              <a:rPr lang="ru-RU" sz="1200" dirty="0"/>
              <a:t>основные положения и организация гражданской обороны, приведена структура Единой государственной системы предупреждения и ликвидации чрезвычайных ситуаций (РСЧС), вопросы зашиты и порядка действия населения при природных и техногенных чрезвычайных ситуациях (ЧС). Отдельные главы посвящены экологическим и социально-политическим ЧС, основам военной службы и обороны государства, общим сведениям о ранах, способах остановки кровотечения, а также порядку и правилам оказания первой помощи пострадавшим. В учебнике приведены тестовые вопросы по самоконтролю студентов, а задачи и примеры выполнения практических работ выделены авторским коллективом в отдельное издание «Безопасность жизнедеятельности. </a:t>
            </a:r>
          </a:p>
        </p:txBody>
      </p:sp>
      <p:pic>
        <p:nvPicPr>
          <p:cNvPr id="3" name="Picture 2" descr="https://znanium.com/cover/1846/18464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22" y="155504"/>
            <a:ext cx="2207802" cy="327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83404" y="4121668"/>
            <a:ext cx="66530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Безопасность жизнедеятельности : учебник и практикум для СПО / С. В. Абрамова [и др.] ; под общей редакцией В. П. Соломина.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399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издании рассматриваются причины и типы чрезвычайных ситуаций техногенного, природного и социального характера. Детально проанализированы последствия чрезвычайных ситуаций различного характера и возможные способы защиты от них. Кроме обширного теоретического материала по каждой теме предусмотрены вопросы для подготовки и повторения, ситуационные задачи и источники литературы, предлагаемые для более детального и глубокого изучения вопросов безопасности жизнедеятельности.</a:t>
            </a:r>
          </a:p>
        </p:txBody>
      </p:sp>
      <p:pic>
        <p:nvPicPr>
          <p:cNvPr id="5" name="Picture 2" descr="Обложка книги БЕЗОПАСНОСТЬ ЖИЗНЕДЕЯТЕЛЬНОСТИ Под общ. ред. Соломина В.П Учебник и практику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510" y="3290661"/>
            <a:ext cx="2813266" cy="378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0252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1187" y="3780430"/>
            <a:ext cx="66071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Бондаренко В. А. Безопасность жизнедеятельности. Практикум : учебное пособие / В. А. Бондаренко, С. И. Евтушенко, В. А. Лепихова. – Москва : ИЦ РИОР, НИЦ ИНФРА-М, </a:t>
            </a:r>
            <a:r>
              <a:rPr lang="ru-RU" sz="1200" b="1" dirty="0" smtClean="0"/>
              <a:t>2023. </a:t>
            </a:r>
            <a:r>
              <a:rPr lang="ru-RU" sz="1200" b="1" dirty="0"/>
              <a:t>— 150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 smtClean="0"/>
              <a:t>В </a:t>
            </a:r>
            <a:r>
              <a:rPr lang="ru-RU" sz="1200" dirty="0"/>
              <a:t>данном пособии приводятся примеры выполнения практических работ, а также методики расчетов последствий от стихийных бедствий и чрезвычайных ситуаций различного характера (геологического, гидрологического, метеорологического, техногенного и др.). В целях обеспечения методического единства с теоретической частью курса даны тестовые вопросы по самоконтролю.</a:t>
            </a:r>
            <a:endParaRPr lang="ru-RU" sz="1200" dirty="0" smtClean="0"/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36805" y="204716"/>
            <a:ext cx="6499691" cy="3498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Косолапова Н. В. Безопасность жизнедеятельности. Практикум : учебное пособие / Н. В. Косолапова, Н. А. Прокопенко.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</a:t>
            </a:r>
            <a:r>
              <a:rPr lang="ru-RU" sz="1200" b="1" dirty="0" smtClean="0"/>
              <a:t>155 </a:t>
            </a:r>
            <a:r>
              <a:rPr lang="ru-RU" sz="1200" b="1" dirty="0"/>
              <a:t>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 smtClean="0"/>
              <a:t> </a:t>
            </a:r>
            <a:r>
              <a:rPr lang="ru-RU" sz="1200" dirty="0"/>
              <a:t>Представлен комплекс заданий для выполнения практических работ по основным разделам дисциплины «Безопасность жизнедеятельности». Рассмотрены модели поведения в чрезвычайных ситуациях природного и техногенного характера. Большое внимание отводится освоению основных приемов применения первичных средств пожаротушения, изучению методов и средств дозиметрического контроля радиоактивного заражения и облучения, использованию средств индивидуальной защиты от поражающих факторов ЧС мирного и военного времени, освоению основных приемов оказания первой помощи при кровотечениях, изучению и освоению основных способов выполнения искусственного дыхания. Представлена методика расчета количественной и качественной оценки питания по энергетической ценности и составу питательных веществ потребляемых продуктов и расчета суточного расхода энергии для студентов с целью организации рационального питания и здорового образа жизни. </a:t>
            </a:r>
          </a:p>
        </p:txBody>
      </p:sp>
      <p:pic>
        <p:nvPicPr>
          <p:cNvPr id="4" name="Picture 2" descr="Безопасность жизнедеятельности. Практик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32" y="250806"/>
            <a:ext cx="227372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znanium.com/cover/1869/18696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32" y="3573016"/>
            <a:ext cx="2358456" cy="318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9993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7959" y="1920676"/>
            <a:ext cx="66034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Резчиков Е. А.</a:t>
            </a:r>
            <a:r>
              <a:rPr lang="ru-RU" sz="1200" b="1" i="1" dirty="0"/>
              <a:t> </a:t>
            </a:r>
            <a:r>
              <a:rPr lang="ru-RU" sz="1200" b="1" dirty="0"/>
              <a:t> Безопасность жизнедеятельности : учебник для СПО / Е. А. Резчиков, А. В. Рязанцева. — 2-е изд., перераб. и доп. — Москва : Издательство Юрайт, </a:t>
            </a:r>
            <a:r>
              <a:rPr lang="ru-RU" sz="1200" b="1" dirty="0" smtClean="0"/>
              <a:t>2023.</a:t>
            </a:r>
            <a:r>
              <a:rPr lang="ru-RU" sz="1200" b="1" dirty="0"/>
              <a:t> — 639 с. 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Данный курс посвящен вопросам, связанным с обеспечением безопасного и комфортного взаимодействия человека со средой обитания, безопасностью системы «человек — машина», созданием оптимальной производственной среды и защитой населения в чрезвычайных ситуациях. В основе структуры курса лежат аксиома «жизнедеятельность человека всегда потенциально опасна» и необходимость сведения этой опасности к минимуму. При реализации этого подхода рассмотрены опасности для здоровья и жизни человека, особенности восприятия этих опасностей человеком, обеспечение безопасности человека, а также вопросы управления, в том числе экономическая составляющая безопасности жизнедеятельности. В курсе приведены основные положения федеральных законов и других нормативных документов, регламентирующих обеспечение безопасности.</a:t>
            </a:r>
          </a:p>
        </p:txBody>
      </p:sp>
      <p:pic>
        <p:nvPicPr>
          <p:cNvPr id="3" name="Picture 4" descr="Обложка книги БЕЗОПАСНОСТЬ ЖИЗНЕДЕЯТЕЛЬНОСТИ Резчиков Е. А., Рязанцева А. В. Учеб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99" y="1556792"/>
            <a:ext cx="238125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487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2551837"/>
            <a:ext cx="6750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3074" name="Picture 2" descr="Обложка книги ОСНОВЫ ЭКОНОМИЧЕСКОЙ ТЕОРИИ Коршунов В. В. Учеб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612" y="-118246"/>
            <a:ext cx="2704396" cy="376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10691" y="475013"/>
            <a:ext cx="66258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Коршунов В. В.  Основы экономической теории : учебник для СПО / В. В. Коршунов. — 3-е изд., испр. и доп.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219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изложены теоретические основы по курсу экономической теории для непрофильных специальностей. Рассмотрены основные особенности микроэкономики, макроэкономики, мировой и российской экономики. Дан материал о собственности и системах экономических отношений, о формах общественного хозяйства, о рыночной системе экономики, о рынке капиталов и рынке труда, о спросе и предложении в рыночной экономике, об издержках и прибыли. Представлены закономерности развития экономических систем, виды капиталов и доходов, кредитно-финансовой системы. Раскрыты вопросы государственного регулирования рыночной экономики. Учебный материал четко систематизирован и написан в доступной для понимания форме.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98816" y="4500748"/>
            <a:ext cx="66376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Слагода В. Г. Экономическая теория : рабочая тетрадь / Слагода В.Г., - 5-е изд., испр. и доп. - Москва : Форум, НИЦ ИНФРА-М, </a:t>
            </a:r>
            <a:r>
              <a:rPr lang="ru-RU" sz="1200" b="1" dirty="0" smtClean="0"/>
              <a:t>2023. </a:t>
            </a:r>
            <a:r>
              <a:rPr lang="ru-RU" sz="1200" b="1" dirty="0"/>
              <a:t>- 176 с</a:t>
            </a:r>
            <a:r>
              <a:rPr lang="ru-RU" sz="1200" b="1" dirty="0" smtClean="0"/>
              <a:t>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Рабочая тетрадь по курсу «Экономическая теория» содержит множество заданий, которые позволят учащимся проверить и закрепить свои знания по изучаемому предмету.</a:t>
            </a:r>
          </a:p>
        </p:txBody>
      </p:sp>
      <p:pic>
        <p:nvPicPr>
          <p:cNvPr id="3076" name="Picture 4" descr="https://znanium.com/cover/1863/18631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645024"/>
            <a:ext cx="2255116" cy="30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6272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3207" y="2347415"/>
            <a:ext cx="79592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ПМ.01</a:t>
            </a:r>
          </a:p>
          <a:p>
            <a:pPr algn="ctr"/>
            <a:r>
              <a:rPr lang="ru-RU" sz="3200" b="1" dirty="0" smtClean="0"/>
              <a:t> </a:t>
            </a:r>
            <a:r>
              <a:rPr lang="ru-RU" sz="3200" b="1" dirty="0"/>
              <a:t>УПРАВЛЕНИЕ ЗЕМЕЛЬНО-ИМУЩЕСТВЕННЫМ КОМПЛЕКСОМ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0026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Земельное прав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67" y="116632"/>
            <a:ext cx="2254331" cy="324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83768" y="446218"/>
            <a:ext cx="655272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Земельное право : учебник / Л. В. Солдатова, Г. Л. Землякова, В. В. Зозуля, Л. Е. Бандорин. — Москва : Юстиция, </a:t>
            </a:r>
            <a:r>
              <a:rPr lang="ru-RU" sz="1200" b="1" dirty="0" smtClean="0"/>
              <a:t>2023. </a:t>
            </a:r>
            <a:r>
              <a:rPr lang="ru-RU" sz="1200" b="1" dirty="0"/>
              <a:t>— 262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Данный учебник подготовлен с учетом всех требований федерального государственного образовательного стандарта среднего профессионального образования. Система правового регулирования земельных отношений в России, особенности возникновения, прекращения отдельных прав на землю, управление земельными ресурсами, плата за землю и защита земельных прав, особенности правовых режимов отдельных категорий земель изложены в структурированной форме с опорой на судебно-арбитражную практику и практику правоприменения. Главы содержат справочную научную информацию, а также аналитические задания и вопросы, улучшающие усвоение материала.</a:t>
            </a:r>
          </a:p>
        </p:txBody>
      </p:sp>
      <p:pic>
        <p:nvPicPr>
          <p:cNvPr id="4" name="Picture 4" descr="Обложка книги УПРАВЛЕНИЕ ЗЕМЕЛЬНЫМИ РЕСУРСАМИ Гладун Е. Ф. Учебник и практику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194" y="3257738"/>
            <a:ext cx="287298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8" y="3681351"/>
            <a:ext cx="65527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Гладун Е. Ф.  Управление земельными ресурсами : учебник и практикум / Е. Ф. Гладун. — 2-е изд., испр. и доп.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157 с. </a:t>
            </a:r>
            <a:endParaRPr lang="ru-RU" sz="1200" b="1" dirty="0" smtClean="0"/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Издание направлено на формирование компетенций специалиста государственного и муниципального управления в сфере использования и охраны земель. В учебнике и практикуме раскрываются основные элементы правовой системы России в области земельных ресурсов, место и роль земельных правоотношений в отношениях общества и государства; нормативная правовая база для принятия решений в сфере земельных отношений, а также вопросы оценки земли и контроля за соблюдением земельного законодательства. Каждая глава снабжена вопросами для самоконтроля, способствующими освоению курса. В конце учебника расположены тесты и примерные темы курсовых и выпускных квалификационных работ, а также глоссарий.</a:t>
            </a:r>
          </a:p>
        </p:txBody>
      </p:sp>
    </p:spTree>
    <p:extLst>
      <p:ext uri="{BB962C8B-B14F-4D97-AF65-F5344CB8AC3E}">
        <p14:creationId xmlns:p14="http://schemas.microsoft.com/office/powerpoint/2010/main" val="20342448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Земельно-имущественные отнош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08" y="116632"/>
            <a:ext cx="2247780" cy="32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3196" y="616620"/>
            <a:ext cx="64112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Фокин С. В. Земельно-имущественные отношения : учебное пособие / С. В. Фокин, О. Н. Шпортько.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</a:t>
            </a:r>
            <a:r>
              <a:rPr lang="ru-RU" sz="1200" b="1" dirty="0" smtClean="0"/>
              <a:t>272</a:t>
            </a:r>
            <a:r>
              <a:rPr lang="ru-RU" sz="1200" b="1" dirty="0"/>
              <a:t> с.  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Рассматриваются вопросы управления территорией и недвижимым имуществом, ведения кадастра недвижимости и ее оценки, предпринимательской деятельности в сфере имущественных отношений. Особое внимание уделяется производству геодезических работ и применяемому при этом оборудованию. Составлено согласно учебной программе по специальности «Земельно-имущественные отношения». Приведены новые правила ведения учета и регистрации, а также кадастровой оценки объектов недвижимости.</a:t>
            </a:r>
          </a:p>
        </p:txBody>
      </p:sp>
      <p:pic>
        <p:nvPicPr>
          <p:cNvPr id="4" name="Picture 2" descr="Правовое регулирование отношений при проведении землеустройст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08" y="3501008"/>
            <a:ext cx="2254331" cy="320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65779" y="3794078"/>
            <a:ext cx="638024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Липски С.А. Правовое регулирование отношений при проведении землеустройства : учебник / С.А. Липски.- Москва : Кнорус, </a:t>
            </a:r>
            <a:r>
              <a:rPr lang="ru-RU" sz="1200" b="1" dirty="0" smtClean="0"/>
              <a:t>2023.- 217 </a:t>
            </a:r>
            <a:r>
              <a:rPr lang="ru-RU" sz="1200" b="1" dirty="0"/>
              <a:t>с.-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Раскрыты ключевые положения, связанные с земельными правоотношениями, с возможностями граждан и юридических лиц по реализации их прав на землю, с возложенными на них обязанностями, а также с особенностями правового режима различных земель и составом мероприятий по его обеспечению. Учтены все законодательные новации в данной сфере, осуществленные за последние годы (новые правила предоставления и изъятия земельных участков, их кадастрового учета и регистрации прав на них, а также земельного надзора, мониторинга земель, кадастровой оценки и кадастровой деятельности).</a:t>
            </a:r>
          </a:p>
        </p:txBody>
      </p:sp>
    </p:spTree>
    <p:extLst>
      <p:ext uri="{BB962C8B-B14F-4D97-AF65-F5344CB8AC3E}">
        <p14:creationId xmlns:p14="http://schemas.microsoft.com/office/powerpoint/2010/main" val="10234087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5010" y="638980"/>
            <a:ext cx="64314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Агапиева Р. И. Управление территориями и недвижимым имуществом для  специальности 21.02.05 «Земельно-имущественные отношения». З курс : учебное пособие / Р. И. Агапиева. - Санкт-Петербург : Типография АУГСГиП, 2020. – 210 с. 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b="1" dirty="0"/>
          </a:p>
          <a:p>
            <a:pPr algn="just"/>
            <a:endParaRPr lang="ru-RU" sz="1200" b="1" dirty="0" smtClean="0"/>
          </a:p>
          <a:p>
            <a:pPr algn="just"/>
            <a:r>
              <a:rPr lang="ru-RU" sz="1200" dirty="0" smtClean="0"/>
              <a:t>Раздел 1 – Основы управления земельно-имущественным комплексом и регулирования земельно-имущественных отношений.</a:t>
            </a:r>
          </a:p>
          <a:p>
            <a:pPr algn="just"/>
            <a:r>
              <a:rPr lang="ru-RU" sz="1200" dirty="0" smtClean="0"/>
              <a:t>Раздел 2 – Контроль за использованием земельно-имущественного комплекса.</a:t>
            </a:r>
          </a:p>
          <a:p>
            <a:pPr algn="just"/>
            <a:r>
              <a:rPr lang="ru-RU" sz="1200" dirty="0" smtClean="0"/>
              <a:t>Раздел 3 – Инженерное благоустройство и оборудование территорий  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00696" y="4334494"/>
            <a:ext cx="64358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Агапиева Р. И Управление территориями и недвижимым имуществом для  специальности 21.02.05 «Земельно-имущественные отношения». 2 курс : учебное пособие / Р. И. Агапиева. - Санкт-Петербург : Типография АУГСГиП, 2020.  – 67 с. </a:t>
            </a:r>
            <a:endParaRPr lang="ru-RU" sz="1200" b="1" dirty="0" smtClean="0"/>
          </a:p>
          <a:p>
            <a:pPr algn="just"/>
            <a:endParaRPr lang="ru-RU" sz="1200" b="1" dirty="0" smtClean="0"/>
          </a:p>
          <a:p>
            <a:pPr algn="just"/>
            <a:r>
              <a:rPr lang="ru-RU" sz="1200" dirty="0" smtClean="0"/>
              <a:t>Раздел 1 – Основы управления земельно-имущественным комплексом и регулирования земельно-имущественных отношений </a:t>
            </a:r>
            <a:endParaRPr lang="ru-RU" sz="1200" dirty="0"/>
          </a:p>
          <a:p>
            <a:endParaRPr lang="ru-RU" b="1" dirty="0"/>
          </a:p>
        </p:txBody>
      </p:sp>
      <p:pic>
        <p:nvPicPr>
          <p:cNvPr id="1026" name="Picture 2" descr="C:\Users\wsm-321-2-01\Desktop\image-14-10-22-11-1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240560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sm-321-2-01\Desktop\image-14-10-22-11-19-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56" y="3429000"/>
            <a:ext cx="2383048" cy="329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1733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Обложка книги ИНЖЕНЕРНАЯ ПОДГОТОВКА ГОРОДСКИХ ТЕРРИТОРИЙ Клиорина Г. И., Осин В. А., Шумилов М. С. Учеб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5952"/>
            <a:ext cx="2664296" cy="373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20119" y="491319"/>
            <a:ext cx="664436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Клиорина Г. И.  Инженерная подготовка городских территорий : учебник для СПО / Г. И. Клиорина, В. А. Осин, М. С. Шумилов. — 2-е изд., испр. и доп. — Москва : Издательство Юрайт, 2023. — 331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Учебник посвящен вопросам инженерной подготовки городских территорий. В нем последовательно изложены вопросы градостроительной оценки природных условий территории, описаны принципы и методика мероприятий инженерной подготовки, включая защиту от опасных физико-геологических процессов. Рассмотрены особенности строительства и эксплуатации инженерных сооружений. Раскрыты общие и специальные мероприятия по инженерной подготовке: земляные работы, планировка улиц, территорий промышленных предприятий, проектирование дождевой сети, защита от подтопления, подготовка заторфованных территорий, инженерная подготовка местности с оползневыми явлениями, особенности освоения территорий с сейсмическими явлениями и др.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42949" y="3957850"/>
            <a:ext cx="652153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Фокин С. В. Инженерное обустройство территорий : учебное пособие / С. В. Фокин, О. Н. Шпортько. — Москва : КноРус, 2019. — 380 с.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Города и поселки строятся на площади, которую характеризуют определенные условия: рельеф, уровень грунтовых вод, возможность затопления паводковыми водами и т.д. Средства инженерного обустройства позволяют сделать территорию площади наиболее пригодной для строительства и эксплуатации архитектурных сооружений. В учебном пособии рассматриваются способы и технологии инженерного обустройства территорий: мелиоративные работы, орошение, рекультивация земель, агролесомелиорация, защитное лесоразведение, озеленение, строительство дорог и др.</a:t>
            </a:r>
          </a:p>
        </p:txBody>
      </p:sp>
      <p:pic>
        <p:nvPicPr>
          <p:cNvPr id="2052" name="Picture 4" descr="Инженерное обустройство территори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58" y="3573016"/>
            <a:ext cx="2258901" cy="314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8118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Обложка книги БЛАГОУСТРОЙСТВО И ОЗЕЛЕНЕНИЕ НАСЕЛЕННЫХ МЕСТ Корягина Н. В., Поршакова А. Н. Учебное пособ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2398737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33767" y="354842"/>
            <a:ext cx="663072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Корягина Н. В.  Благоустройство и озеленение населенных мест : учебное пособие для СПО / Н. В. Корягина, А. Н. Поршакова.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164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Задача благоустройства городов сводится к созданию здоровых и благоприятных условий жизни населения. В решении этой задачи все большее значение приобретают внешнее благоустройство, оборудование открытых территорий, ландшафтный дизайн. Благоустройство городов включает ряд мероприятий по улучшению санитарно-гигиенических условий жилой застройки, транспортному и инженерному обслуживанию населения, искусственному освещению городских территорий и оснащению их необходимым оборудованием, оздоровлению городской среды при помощи озеленения, а также средствами санитарной очистки</a:t>
            </a:r>
            <a:r>
              <a:rPr lang="ru-RU" sz="1200" dirty="0" smtClean="0"/>
              <a:t>.</a:t>
            </a:r>
          </a:p>
          <a:p>
            <a:endParaRPr lang="ru-RU" sz="1200" dirty="0"/>
          </a:p>
        </p:txBody>
      </p:sp>
      <p:pic>
        <p:nvPicPr>
          <p:cNvPr id="6" name="Picture 2" descr="Судебная защита земельно-имущественных пра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81" y="3501008"/>
            <a:ext cx="215545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98736" y="4209744"/>
            <a:ext cx="65657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Липски С.А. Судебная защита земельно-имущественных прав : учебник / С.А. Липски. — Москва : КноРус, 2023. — 198 с. 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Раскрыты ключевые положения, связанные с судебной защитой земельно-имущественных прав. Изучение материала позволит овладеть компетенциями, предусмотренными образовательным стандартом, а также сформировать у обучающихся системное восприятие судебной процедуры при рассмотрении земельно-имущественных вопросов.</a:t>
            </a:r>
          </a:p>
        </p:txBody>
      </p:sp>
    </p:spTree>
    <p:extLst>
      <p:ext uri="{BB962C8B-B14F-4D97-AF65-F5344CB8AC3E}">
        <p14:creationId xmlns:p14="http://schemas.microsoft.com/office/powerpoint/2010/main" val="28087907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9558" y="2429301"/>
            <a:ext cx="80448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ПМ.02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ОСУЩЕСТВЛЕНИЕ </a:t>
            </a:r>
            <a:r>
              <a:rPr lang="ru-RU" sz="3200" b="1" dirty="0"/>
              <a:t>КАДАСТРОВЫХ ОТНОШЕНИЙ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859610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бложка книги ОСНОВЫ ЗЕМЛЕПОЛЬЗОВАНИЯ И ЗЕМЛЕУСТРОЙСТВА Васильева Н. В. Учебник и практик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2814"/>
            <a:ext cx="2664296" cy="374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260648"/>
            <a:ext cx="640871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Васильева Н. В.</a:t>
            </a:r>
            <a:r>
              <a:rPr lang="ru-RU" sz="1200" b="1" i="1" dirty="0"/>
              <a:t> </a:t>
            </a:r>
            <a:r>
              <a:rPr lang="ru-RU" sz="1200" b="1" dirty="0"/>
              <a:t> Основы землепользования и землеустройства : учебник и практикум для СПО / Н. В. Васильева. — 2-е изд., перераб. и доп. — Москва : Издательство Юрайт, 2023. — 411 с. — (Профессиональное образование). 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Без решения вопросов землепользования и землеустройства невозможно начать строительство жилых, производственных, административных и иных объектов, расширить материальную базу производства, развивать сельское хозяйство. Поэтому растет потребность в специалистах, способных оценить перспективы использования земель, выбрать наиболее рациональный вариант землепользования, не наносящий вреда земле как природному объекту и обеспечивающий доход от земельного участка. Для этого необходимы знания, овладению которыми призван способствовать настоящий курс. В нем комплексно освещены теоретические и практические вопросы землепользования и землеустройства, охватывающие все стадии использования земель: формирование земельных участков (установление границ на местности), их кадастровый учет и оценку, государственное регулирование использования земель. </a:t>
            </a:r>
          </a:p>
        </p:txBody>
      </p:sp>
      <p:pic>
        <p:nvPicPr>
          <p:cNvPr id="6" name="Picture 2" descr="https://znanium.com/cover/1864/18646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05" y="3587701"/>
            <a:ext cx="2173947" cy="320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55776" y="4025803"/>
            <a:ext cx="638454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Слезко В. В. Государственные кадастры и кадастровая оценка земель : учебное пособие / В.В. Слезко, Е.В. Слезко, Л.В. Слезко. — Москва : ИНФРА-М, </a:t>
            </a:r>
            <a:r>
              <a:rPr lang="ru-RU" sz="1200" b="1" dirty="0" smtClean="0"/>
              <a:t>2023. </a:t>
            </a:r>
            <a:r>
              <a:rPr lang="ru-RU" sz="1200" b="1" dirty="0"/>
              <a:t>— 297 с. -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рассмотрен круг вопросов, которые отражают эволюцию развития отношений, связанных с ведением государственного кадастра недвижимости. Отражены цели, задачи создания и содержания государственного кадастра недвижимости. Раскрываются сущность и содержание кадастровой оценки земельных участков. Соответствует требованиям федеральных государственных образовательных стандартов среднего профессионального образования последнего поколения.</a:t>
            </a:r>
          </a:p>
        </p:txBody>
      </p:sp>
    </p:spTree>
    <p:extLst>
      <p:ext uri="{BB962C8B-B14F-4D97-AF65-F5344CB8AC3E}">
        <p14:creationId xmlns:p14="http://schemas.microsoft.com/office/powerpoint/2010/main" val="39845658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равовое регулирование отношений при проведении землеустройст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29" y="181921"/>
            <a:ext cx="2254331" cy="320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54002" y="627796"/>
            <a:ext cx="64920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Липски С.А. Правовое регулирование отношений при проведении землеустройства : учебник / С.А. Липски.- Москва : Кнорус, </a:t>
            </a:r>
            <a:r>
              <a:rPr lang="ru-RU" sz="1200" b="1" dirty="0" smtClean="0"/>
              <a:t>2023.- 217 </a:t>
            </a:r>
            <a:r>
              <a:rPr lang="ru-RU" sz="1200" b="1" dirty="0"/>
              <a:t>с.-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Раскрыты ключевые положения, связанные с земельными правоотношениями, с возможностями граждан и юридических лиц по реализации их прав на землю, с возложенными на них обязанностями, а также с особенностями правового режима различных земель и составом мероприятий по его обеспечению. Учтены все законодательные новации в данной сфере, осуществленные за последние годы (новые правила предоставления и изъятия земельных участков, их кадастрового учета и регистрации прав на них, а также земельного надзора, мониторинга земель, кадастровой оценки и кадастровой деятельности).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1188" y="4053386"/>
            <a:ext cx="65253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Агапиева Р. И. Кадастры и кадастровая оценка земель (для  специальности 21.02.05 «Земельно-имущественные отношения», </a:t>
            </a:r>
            <a:r>
              <a:rPr lang="ru-RU" sz="1200" b="1" dirty="0" smtClean="0"/>
              <a:t>2,3 </a:t>
            </a:r>
            <a:r>
              <a:rPr lang="ru-RU" sz="1200" b="1" dirty="0"/>
              <a:t>курс) : учебное пособие  / Р. И. Агапиева. - Санкт-Петербург: Типография АУГСГиП, 2020. – 258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endParaRPr lang="ru-RU" sz="1200" dirty="0"/>
          </a:p>
          <a:p>
            <a:r>
              <a:rPr lang="ru-RU" sz="1200" dirty="0" smtClean="0"/>
              <a:t>Раздел 1 – Кадастровый учет.</a:t>
            </a:r>
          </a:p>
          <a:p>
            <a:r>
              <a:rPr lang="ru-RU" sz="1200" dirty="0" smtClean="0"/>
              <a:t>Раздел 2 – Информационное обеспечение кадастровой деятельности.</a:t>
            </a:r>
            <a:endParaRPr lang="ru-RU" sz="1200" dirty="0"/>
          </a:p>
        </p:txBody>
      </p:sp>
      <p:pic>
        <p:nvPicPr>
          <p:cNvPr id="7" name="Picture 3" descr="C:\Users\wsm-321-2-01\Desktop\image-14-10-22-12-05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29" y="3573016"/>
            <a:ext cx="2296572" cy="319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0488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Земельно-имущественные отнош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08" y="116632"/>
            <a:ext cx="2247780" cy="32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9288" y="616620"/>
            <a:ext cx="6545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Фокин С. В. Земельно-имущественные отношения : учебное пособие / С. В. Фокин, О. Н. Шпортько.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</a:t>
            </a:r>
            <a:r>
              <a:rPr lang="ru-RU" sz="1200" b="1" dirty="0" smtClean="0"/>
              <a:t>272</a:t>
            </a:r>
            <a:r>
              <a:rPr lang="ru-RU" sz="1200" b="1" dirty="0"/>
              <a:t> с.  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Рассматриваются вопросы управления территорией и недвижимым имуществом, ведения кадастра недвижимости и ее оценки, предпринимательской деятельности в сфере имущественных отношений. Особое внимание уделяется производству геодезических работ и применяемому при этом оборудованию. Составлено согласно учебной программе по специальности «Земельно-имущественные отношения». Приведены новые правила ведения учета и регистрации, а также кадастровой оценки объектов недвижимости.</a:t>
            </a:r>
          </a:p>
        </p:txBody>
      </p:sp>
      <p:pic>
        <p:nvPicPr>
          <p:cNvPr id="4" name="Picture 2" descr="https://znanium.com/cover/1864/18646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66" y="3501008"/>
            <a:ext cx="2254331" cy="320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19288" y="3906982"/>
            <a:ext cx="6545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Слезко В. В. Государственные кадастры и кадастровая оценка земель : учебное пособие / В.В. Слезко, Е.В. Слезко, Л.В. Слезко. — Москва : ИНФРА-М, </a:t>
            </a:r>
            <a:r>
              <a:rPr lang="ru-RU" sz="1200" b="1" dirty="0" smtClean="0"/>
              <a:t>2023. </a:t>
            </a:r>
            <a:r>
              <a:rPr lang="ru-RU" sz="1200" b="1" dirty="0"/>
              <a:t>— 297 с. -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рассмотрен круг вопросов, которые отражают эволюцию развития отношений, связанных с ведением государственного кадастра недвижимости. Отражены цели, задачи создания и содержания государственного кадастра недвижимости. Раскрываются сущность и содержание кадастровой оценки земельных участков. Соответствует требованиям федеральных государственных образовательных стандартов среднего профессионального образования последнего поколения.</a:t>
            </a:r>
          </a:p>
        </p:txBody>
      </p:sp>
    </p:spTree>
    <p:extLst>
      <p:ext uri="{BB962C8B-B14F-4D97-AF65-F5344CB8AC3E}">
        <p14:creationId xmlns:p14="http://schemas.microsoft.com/office/powerpoint/2010/main" val="526250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8192" y="2458193"/>
            <a:ext cx="6578304" cy="2355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Братухина О.А.</a:t>
            </a:r>
            <a:r>
              <a:rPr lang="ru-RU" sz="1200" dirty="0"/>
              <a:t> Основы экономики с практикумом : учебное пособие / О.А. Братухина. — Москва : КноРус, </a:t>
            </a:r>
            <a:r>
              <a:rPr lang="ru-RU" sz="1200" dirty="0" smtClean="0"/>
              <a:t>2022. </a:t>
            </a:r>
            <a:r>
              <a:rPr lang="ru-RU" sz="1200" dirty="0"/>
              <a:t>— 322 с. — (Среднее профессиональное образование</a:t>
            </a:r>
            <a:r>
              <a:rPr lang="ru-RU" sz="1200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Раскрываются сущность экономики, а также основные понятия, концепции и закономерности хозяйственной деятельности. Уделяется внимание особенностям экономических отношений, формированию финансовых ресурсов организаций, определению результатов предпринимательской деятельности. Рассматриваются многочисленные экономические ситуации, требующие особых процедур расчета и знания норм действующего законодательства. Для закрепления материала приведены практические задачи и тесты по всем изучаемым темам.</a:t>
            </a:r>
          </a:p>
        </p:txBody>
      </p:sp>
      <p:pic>
        <p:nvPicPr>
          <p:cNvPr id="4098" name="Picture 2" descr="Основы экономики (с практикумом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13" y="1755179"/>
            <a:ext cx="2232248" cy="334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3459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znanium.com/cover/1081/10813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9" y="177355"/>
            <a:ext cx="2314809" cy="310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58" y="748145"/>
            <a:ext cx="64807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Царенко А. А. Планирование использования земельных ресурсов с основами кадастра : учебное пособие / А. А. Царенко, И. В. Шмидт. — Москва : Альфа-М : ИНФРА-М, 2020. — 400 с.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Приведены основы развития населенных пунктов как объектов страте гического планирования, принципы прогнозирования и планирования территорий муниципальных районов с основами кадастра, показано их значение в организации территорий. Рассмотрены методики математического прогнозирования и планирования.</a:t>
            </a:r>
          </a:p>
        </p:txBody>
      </p:sp>
      <p:pic>
        <p:nvPicPr>
          <p:cNvPr id="7172" name="Picture 4" descr="https://znanium.com/cover/1855/18558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0" y="3429000"/>
            <a:ext cx="2256185" cy="327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1758" y="3835730"/>
            <a:ext cx="65527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Варламов А. А. Кадастровая деятельность : учебник / А. А. Варламов, С. А. Гальченко, Е. И. Аврунев ; под общ. ред. А. А. Варламова. — 2-е изд., доп. — Москва : ФОРУМ : ИНФРА-М, </a:t>
            </a:r>
            <a:r>
              <a:rPr lang="ru-RU" sz="1200" b="1" dirty="0" smtClean="0"/>
              <a:t>2023. </a:t>
            </a:r>
            <a:r>
              <a:rPr lang="ru-RU" sz="1200" b="1" dirty="0"/>
              <a:t>— 280 с. 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раскрыто содержание нормативно-правового регулирования в сфере кадастровой деятельности, показаны проблемы формирования института кадастровых инженеров в Российской Федерации. Приведены технологические схемы выполнения кадастровых работ, в том числе по кадастровому учету объектов недвижимости. Рассмотрены теоретические и методические вопросы организации и планирования выполнения геодезических измерений при выполнении землеустроительных и кадастровых работ. </a:t>
            </a:r>
          </a:p>
        </p:txBody>
      </p:sp>
    </p:spTree>
    <p:extLst>
      <p:ext uri="{BB962C8B-B14F-4D97-AF65-F5344CB8AC3E}">
        <p14:creationId xmlns:p14="http://schemas.microsoft.com/office/powerpoint/2010/main" val="29398289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0752" y="2074460"/>
            <a:ext cx="71996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ПМ.03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КАРТОГРАФО-ГЕОДЕЗИЧЕСКОЕ </a:t>
            </a:r>
            <a:r>
              <a:rPr lang="ru-RU" sz="3200" b="1" dirty="0"/>
              <a:t>СОПРОВОЖДЕНИЕ ЗЕМЕЛЬНО-ИМУЩЕСТВЕННЫХ ОТНОШЕНИЙ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166850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Геодезия. Учеб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31" y="196951"/>
            <a:ext cx="2242208" cy="317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83893" y="641445"/>
            <a:ext cx="648059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Киселев М. И. Геодезия : учебник / М. И. Киселев, Д.Ш. Михелев. – 13-е изд. стер. – Москва : Академия, 2020. - 384 с. — (Среднее профессиональное образование).</a:t>
            </a:r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В учебнике даны общие сведения по геодезии, картографии и топографии; геодезическим приборам, методам геодезических измерений, вычислений и оценке точности их результатов; инженерно-геодезическим работам, выполняемым при изыскании, проектировании и строительстве инженерных сооружений. Изложены методы изысканий, производства разбивочных работ, исполнительных съемок. Приведены материалы по геодезическому обеспечению кадастра, лесоустройству, привязке горных выработок, наблюдению за деформациями сооружений, лицензированию, организации геодезических работ и технике безопасности при их проведении. </a:t>
            </a:r>
          </a:p>
        </p:txBody>
      </p:sp>
      <p:pic>
        <p:nvPicPr>
          <p:cNvPr id="4" name="Picture 4" descr="https://znanium.com/cover/1860/18600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11" y="3556865"/>
            <a:ext cx="2277249" cy="323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65070" y="3906982"/>
            <a:ext cx="639941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Кравченко Ю. А. Геодезия : учебник / Ю. А. Кравченко. — Москва: ИНФРА-М, 2022. — 344 с. 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В учебнике приводятся сведения о предмете геодезии, ее истории, изложены методы измерения углов и расстояний на земной поверхности, измерения превышений, методы построения и обработки плановых и высотных съемочных сетей, представлены способы выполнения плановых и высотных съемок, рассмотрены геодезические работы при проведении инженерно-геодезических изысканий, выносе проектов в натуру, при возведении инженерных сооружений и зданий, методы контроля соответствия фактических значений геометрических параметров объектов капитального строительства их проектным значениям. Для студентов учреждений среднего профессионального </a:t>
            </a:r>
            <a:r>
              <a:rPr lang="ru-RU" sz="1200" dirty="0" smtClean="0"/>
              <a:t>образования</a:t>
            </a:r>
            <a:r>
              <a:rPr lang="ru-RU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629832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9463" y="820384"/>
            <a:ext cx="645502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Смалев В. И.  Геодезия с основами картографии и картографического черчения : учебное пособие для СПО / В. И. Смалев.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189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В курсе нашли отражение основные вопросы геодезии как науки, подробно рассмотрены вопросы, связанные с горизонтальной и вертикальной съемками, приведены основные элементы теории погрешностей измерений. В основных разделах рассмотрены вопросы назначения и устройства геодезических приборов, их поверок и методик пользования ими; организации и технологии геодезических работ; ведения вычислительной и графической обработки полевых измерений.</a:t>
            </a:r>
          </a:p>
        </p:txBody>
      </p:sp>
      <p:pic>
        <p:nvPicPr>
          <p:cNvPr id="3" name="Picture 2" descr="Обложка книги ГЕОДЕЗИЯ С ОСНОВАМИ КАРТОГРАФИИ И КАРТОГРАФИЧЕСКОГО ЧЕРЧЕНИЯ Смалев В. И. Учебное пособ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322" y="-171400"/>
            <a:ext cx="2746105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Обложка книги ИНЖЕНЕРНАЯ ГЕОДЕЗИЯ Макаров К. Н. Учеб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322" y="3353390"/>
            <a:ext cx="274610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09462" y="4127765"/>
            <a:ext cx="645502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Макаров К. Н.  Инженерная геодезия : учебник для СПО / К. Н. Макаров. — 2-е изд., испр. и доп.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243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курсе даются основные понятия о форме и размерах Земли, системах координат в геодезии, угловых, линейных и высотных измерениях и соответствующих приборах, геодезических съемках, принципах работы систем глобального позиционирования GPS, цифровом и математическом моделировании местности, геодезических работах в строительстве. Изложение материала в курсе построено таким образом, чтобы максимально облегчить самостоятельную работу студентов при изучении основ инженерной геодезии.</a:t>
            </a:r>
          </a:p>
        </p:txBody>
      </p:sp>
    </p:spTree>
    <p:extLst>
      <p:ext uri="{BB962C8B-B14F-4D97-AF65-F5344CB8AC3E}">
        <p14:creationId xmlns:p14="http://schemas.microsoft.com/office/powerpoint/2010/main" val="181590158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Земельно-имущественные отнош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08" y="116632"/>
            <a:ext cx="2247780" cy="32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3196" y="616620"/>
            <a:ext cx="64112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Фокин С. В. Земельно-имущественные отношения : учебное пособие / С. В. Фокин, О. Н. Шпортько.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</a:t>
            </a:r>
            <a:r>
              <a:rPr lang="ru-RU" sz="1200" b="1" dirty="0" smtClean="0"/>
              <a:t>272</a:t>
            </a:r>
            <a:r>
              <a:rPr lang="ru-RU" sz="1200" b="1" dirty="0"/>
              <a:t> с.  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Рассматриваются вопросы управления территорией и недвижимым имуществом, ведения кадастра недвижимости и ее оценки, предпринимательской деятельности в сфере имущественных отношений. Особое внимание уделяется производству геодезических работ и применяемому при этом оборудованию. Составлено согласно учебной программе по специальности «Земельно-имущественные отношения». Приведены новые правила ведения учета и регистрации, а также кадастровой оценки объектов недвижимости.</a:t>
            </a:r>
          </a:p>
        </p:txBody>
      </p:sp>
      <p:pic>
        <p:nvPicPr>
          <p:cNvPr id="4" name="Picture 2" descr="https://znanium.com/cover/1874/18747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5" y="3615730"/>
            <a:ext cx="2247780" cy="312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7569" y="3467595"/>
            <a:ext cx="6478331" cy="3526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Федотов Г. А. Инженерная геодезия : учебник / Г.А. Федотов. — 6-е изд., перераб. и доп. — Москва : ИНФРА-М, 2022. — 479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Изложены основы инженерной геодезии, показано значение ее в народном хозяйстве и обороне страны. В отличие от ранее изданных учебников в настоящем издании кроме традиционных сведений по инженерной геодезии дана информация по цифровым картам, используемым в геоинформационных системах ГИС, а также цифровым ЦММ и математическим МММ моделям местности, являющимся основой современного автоматизированного проектирования САПР, по инженерно-геодезическим методам и процессам, вобравшим в себя последние достижения компьютерных технологий: электронной и компьютерной тахеометрии, спутниковой навигации, дистанционному зондированию, лазерному сканированию, цифровой фотограмметрии. В учебнике обобщен современный опыт работ при изысканиях и строительстве автомобильных дорог и аэродромов, мостовых переходов и транспортных тоннелей ведущих проектно-изыскательских организаций и фирм России.</a:t>
            </a:r>
          </a:p>
        </p:txBody>
      </p:sp>
    </p:spTree>
    <p:extLst>
      <p:ext uri="{BB962C8B-B14F-4D97-AF65-F5344CB8AC3E}">
        <p14:creationId xmlns:p14="http://schemas.microsoft.com/office/powerpoint/2010/main" val="243023793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59" y="320634"/>
            <a:ext cx="655272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Астафьева О. Е.  Экологические основы природопользования : учебник для СПО / О. Е. Астафьева, А. А. Авраменко, А. В. Питрюк.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</a:t>
            </a:r>
            <a:r>
              <a:rPr lang="ru-RU" sz="1200" b="1" dirty="0" smtClean="0"/>
              <a:t>376 </a:t>
            </a:r>
            <a:r>
              <a:rPr lang="ru-RU" sz="1200" b="1" dirty="0"/>
              <a:t>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рассматриваются теоретические основы природопользования, рационального использования природных ресурсов, основные направления охраны компонентов окружающей среды в Российской Федерации, основные принципы природопользования, формы передачи природных ресурсов в пользование, регламентирования взаимодействия предприятий с окружающей средой, основы кадастрового учета природных ресурсов, выполнения геодезических и картографических работ при осуществлении кадастровой деятельности, основы договорного природопользования, экономико-правовые и управленческие основы природопользования.</a:t>
            </a:r>
          </a:p>
        </p:txBody>
      </p:sp>
      <p:pic>
        <p:nvPicPr>
          <p:cNvPr id="8196" name="Picture 4" descr="https://znanium.com/cover/1026/10260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3573016"/>
            <a:ext cx="2256185" cy="320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83769" y="3669475"/>
            <a:ext cx="64807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Раклов В. П. Инженерная графика : учебник / В.П. Раклов, Т.Я. Яковлева ; под ред. В.П. Раклова. — 2-е изд., стереотип. — Москва : ИНФРА-М, </a:t>
            </a:r>
            <a:r>
              <a:rPr lang="ru-RU" sz="1200" b="1" dirty="0" smtClean="0"/>
              <a:t>2023. </a:t>
            </a:r>
            <a:r>
              <a:rPr lang="ru-RU" sz="1200" b="1" dirty="0"/>
              <a:t>— 305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Описаны инструменты, приборы, материалы и принадлежности, применяемые при ручном черчении, а также способы красочного оформления землеустроительной графической документации. Дана классификация шрифтов, используемых для надписей на планах, проектах и картах. Рассмотрены классификация условных обозначений и требования по их расстановке и вычерчиванию. Приведена методика вычерчивания и оформления графических документов землеустройства и земельного кадастра. Изложены основы компьютерной графики, описаны наиболее популярные графические редакторы (CorelDraw, Paint, Adobe Photoshop и др.), а также технические средства компьютерной графики. Кратко рассмотрена технология создания картографических произведений средствами ГИС. </a:t>
            </a:r>
          </a:p>
        </p:txBody>
      </p:sp>
      <p:pic>
        <p:nvPicPr>
          <p:cNvPr id="7170" name="Picture 2" descr="Обложка книги ЭКОЛОГИЧЕСКИЕ ОСНОВЫ ПРИРОДОПОЛЬЗОВАНИЯ Астафьева О. Е., Авраменко А. А., Питрюк А. В. Учеб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71400"/>
            <a:ext cx="2736304" cy="37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1486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znanium.com/cover/1860/18600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10" y="269994"/>
            <a:ext cx="2277249" cy="303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65069" y="538757"/>
            <a:ext cx="639941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Кравченко Ю. А. Геодезия : учебник / Ю. А. Кравченко. — Москва: ИНФРА-М, 2022. — 344 с. 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В учебнике приводятся сведения о предмете геодезии, ее истории, изложены методы измерения углов и расстояний на земной поверхности, измерения превышений, методы построения и обработки плановых и высотных съемочных сетей, представлены способы выполнения плановых и высотных съемок, рассмотрены геодезические работы при проведении инженерно-геодезических изысканий, выносе проектов в натуру, при возведении инженерных сооружений и зданий, методы контроля соответствия фактических значений геометрических параметров объектов капитального строительства их проектным значениям. Для студентов учреждений среднего профессионального </a:t>
            </a:r>
            <a:r>
              <a:rPr lang="ru-RU" sz="1200" dirty="0" smtClean="0"/>
              <a:t>образования</a:t>
            </a:r>
            <a:r>
              <a:rPr lang="ru-RU" sz="1200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27866" y="4210940"/>
            <a:ext cx="63647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Смалев В. И.  Геодезия с основами картографии и картографического черчения : учебное пособие для СПО / В. И. Смалев.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189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В курсе нашли отражение основные вопросы геодезии как науки, подробно рассмотрены вопросы, связанные с горизонтальной и вертикальной съемками, приведены основные элементы теории погрешностей измерений. В основных разделах рассмотрены вопросы назначения и устройства геодезических приборов, их поверок и методик пользования ими; организации и технологии геодезических работ; ведения вычислительной и графической обработки полевых измерений.</a:t>
            </a:r>
          </a:p>
        </p:txBody>
      </p:sp>
      <p:pic>
        <p:nvPicPr>
          <p:cNvPr id="5" name="Picture 2" descr="Обложка книги ГЕОДЕЗИЯ С ОСНОВАМИ КАРТОГРАФИИ И КАРТОГРАФИЧЕСКОГО ЧЕРЧЕНИЯ Смалев В. И. Учебное пособ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726" y="3219156"/>
            <a:ext cx="2871719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77732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Обложка книги ОСНОВЫ ТОПОГРАФИИ Вострокнутов А. Л., Супрун В. Н., Шевченко Г. В. ; Под общ. ред. Вострокнутова А.Л. Учеб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65444"/>
            <a:ext cx="273630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05694" y="95003"/>
            <a:ext cx="6458793" cy="3546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Вострокнутов А. Л.  Основы топографии : учебник для СПО / А. Л. Вострокнутов, В. Н. Супрун, Г. В. Шевченко ; под общей редакцией А. Л. Вострокнутова.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196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представленном издании раскрываются во взаимосвязи такие вопросы, как геопространство, космические технологии, обеспечение безопасности и защита населения и территорий. Особенностью данного учебника является то, что в нем рассматриваются топографические элементы и способы изучения местности, приемы и методы ориентирования на местности, а также впервые представлена тема по использованию спутниковых методов определения местоположения. В книге освещается система гражданской обороны и единая государственная система предупреждения и ликвидации чрезвычайных ситуаций, поражающие факторы оружия массового поражения и сильнодействующих отравляющих веществ, защита граждан от их воздействия, средства индивидуальной безопасности в условиях чрезвычайных ситуаций. В структуру учебника включены вопросы для самопроверки, а также условные знаки и обозначения, применяемые в схемах и планах.</a:t>
            </a:r>
          </a:p>
        </p:txBody>
      </p:sp>
      <p:pic>
        <p:nvPicPr>
          <p:cNvPr id="9220" name="Picture 4" descr="Обложка книги ОСНОВЫ ЛАНДШАФТОВЕДЕНИЯ Ворончихина Е. А. Учебное пособ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350602"/>
            <a:ext cx="2736304" cy="367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29444" y="3633849"/>
            <a:ext cx="64350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Ворончихина Е. А.  Основы ландшафтоведения : учебное пособие для СПО / Е. А. Ворончихина.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210 с. — (Профессиональное образование</a:t>
            </a:r>
            <a:r>
              <a:rPr lang="ru-RU" sz="1200" b="1" dirty="0" smtClean="0"/>
              <a:t>).</a:t>
            </a:r>
            <a:endParaRPr lang="ru-RU" sz="1200" dirty="0"/>
          </a:p>
          <a:p>
            <a:pPr algn="just"/>
            <a:endParaRPr lang="ru-RU" sz="1200" dirty="0" smtClean="0"/>
          </a:p>
          <a:p>
            <a:pPr algn="just"/>
            <a:r>
              <a:rPr lang="ru-RU" sz="1200" dirty="0" smtClean="0"/>
              <a:t>В </a:t>
            </a:r>
            <a:r>
              <a:rPr lang="ru-RU" sz="1200" dirty="0"/>
              <a:t>курсе представлены основы ландшафтоведения с позиций истории его формирования как научного учения о целостности природной среды. На основе сформировавшихся представлений отечественной ландшафтной теории рассмотрены природные свойства и зональные особенности ландшафтов, их функциональные параметры, ресурсные и экологические показатели. Особое внимание уделено функциональным аспектам развития природных ландшафтов. Показаны их планетарные функции и проблемы, обусловленные возрастающим воздействием техногенных факторов на ландшафтную среду. Материалы, изложенные в курсе, преследуют цель развития у будущих специалистов экологического мировоззрения, ориентирующего на восприятие природной среды как единой функциональной системы, требующей бережного к себе отношения.</a:t>
            </a:r>
          </a:p>
        </p:txBody>
      </p:sp>
    </p:spTree>
    <p:extLst>
      <p:ext uri="{BB962C8B-B14F-4D97-AF65-F5344CB8AC3E}">
        <p14:creationId xmlns:p14="http://schemas.microsoft.com/office/powerpoint/2010/main" val="89700781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znanium.com/cover/1758/1758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23224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1761" y="783771"/>
            <a:ext cx="64807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Ганжара Н. Ф. Ландшафтоведение: учебник / Н.Ф. Ганжара, Б.А. Борисов, Р.Ф. Байбеков. - 2-e изд. - М.: НИЦ ИНФРА-М, </a:t>
            </a:r>
            <a:r>
              <a:rPr lang="ru-RU" sz="1200" b="1" dirty="0" smtClean="0"/>
              <a:t>2022. </a:t>
            </a:r>
            <a:r>
              <a:rPr lang="ru-RU" sz="1200" b="1" dirty="0"/>
              <a:t>- 240 с</a:t>
            </a:r>
            <a:r>
              <a:rPr lang="ru-RU" sz="1200" b="1" dirty="0" smtClean="0"/>
              <a:t>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изложены вопросы строения естественных и природно-антропогенных ландшафтов, их генезиса, функционирования, динамики и устойчивости. Приведена характеристика компонентов ландшафта: литогенной основы, в том числе основных типов рельефа, элементов и форм мезорельефа, почв, биоты, нижних слоев тропосферы, природных вод. Изложены основные законы и факторы ландшафтной дифференциации. Даны основы ландшафтного планирования. </a:t>
            </a:r>
          </a:p>
        </p:txBody>
      </p:sp>
      <p:pic>
        <p:nvPicPr>
          <p:cNvPr id="10244" name="Picture 4" descr="https://znanium.com/cover/1855/18558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518951"/>
            <a:ext cx="2256185" cy="319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1761" y="4346369"/>
            <a:ext cx="66247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Ганжара Н. Ф. Почвоведение с основами геологии : учебник / Н. Ф. Ганжара, Б. А. Борисов. — Москва : ИНФРА-М, </a:t>
            </a:r>
            <a:r>
              <a:rPr lang="ru-RU" sz="1200" b="1" dirty="0" smtClean="0"/>
              <a:t>2023. </a:t>
            </a:r>
            <a:r>
              <a:rPr lang="ru-RU" sz="1200" b="1" dirty="0"/>
              <a:t>— 352 с</a:t>
            </a:r>
            <a:r>
              <a:rPr lang="ru-RU" sz="1200" b="1" dirty="0" smtClean="0"/>
              <a:t>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изложены основы геологии, факторы и процессы почвообразования, состав, свойства и режимы почв, основы географии, агроэкологическая характеристика и свойства почв зонального ряда, материалы почвенных исследований и их использование.</a:t>
            </a:r>
          </a:p>
        </p:txBody>
      </p:sp>
    </p:spTree>
    <p:extLst>
      <p:ext uri="{BB962C8B-B14F-4D97-AF65-F5344CB8AC3E}">
        <p14:creationId xmlns:p14="http://schemas.microsoft.com/office/powerpoint/2010/main" val="201592599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znanium.com/cover/1940/1940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23224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97540" y="1105469"/>
            <a:ext cx="63949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Ганжара Н. Ф. Геология с основами геоморфологии : учебное пособие / Н. Ф. Ганжара – Москва : НИЦ ИНФРА-М, 2023. - 207 с.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изложены основы геологии, описаны главные минералы и горные породы, эндогенные и экзогенные геологические породы, основные этапы геологической истории Земли, а также представлены основы геоморфологии. </a:t>
            </a:r>
            <a:r>
              <a:rPr lang="ru-RU" sz="1200" dirty="0" smtClean="0"/>
              <a:t>учебное </a:t>
            </a:r>
            <a:r>
              <a:rPr lang="ru-RU" sz="1200" dirty="0"/>
              <a:t>пособие предназначено для студентов бакалавриата, обучающихся по направлению подготовки 35.03.03 «Агрохимия и агропочвоведение».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97540" y="4026089"/>
            <a:ext cx="65389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Голованов А.И. Ландшафтоведение / А.И. Голованов. — 2-е изд., испр. и доп. — Санкт-Петербург : Лань, 2022. — 224 с.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излагаются общая теория формирования и функционирования природных геосистем различного ранга, включая ландшафты, их состав и свойства. Приводятся сведения об основных природных законах и модели-ровании природных процессов. Описано создание и управление техно-природными системами, методы организации культурных ландшафтов. Рассмотрено влияние мелиоративных мероприятий на функционирование ландшафтов в раз-личных природных зонах.</a:t>
            </a:r>
          </a:p>
        </p:txBody>
      </p:sp>
      <p:pic>
        <p:nvPicPr>
          <p:cNvPr id="8196" name="Picture 4" descr="Голованов А. И., Кожанов Е. С., Сухарев Ю. И. - Ландшафтовед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02" y="3618877"/>
            <a:ext cx="223106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487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5023" y="2790702"/>
            <a:ext cx="73173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ОП.02 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ЭКОНОМИКА </a:t>
            </a:r>
            <a:r>
              <a:rPr lang="ru-RU" sz="3200" b="1" dirty="0"/>
              <a:t>ОРГАНИЗАЦИИ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2600284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9" y="1022824"/>
            <a:ext cx="65344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Смирнова М. С.  Естествознание : учебник и практикум для СПО / М. С. Смирнова, М. В. Вороненко, Т. М. Смирнова. — 2-е изд.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</a:t>
            </a:r>
            <a:r>
              <a:rPr lang="ru-RU" sz="1200" b="1" dirty="0" smtClean="0"/>
              <a:t>342 </a:t>
            </a:r>
            <a:r>
              <a:rPr lang="ru-RU" sz="1200" b="1" dirty="0"/>
              <a:t>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Курс формирует компетенции учащихся в объеме, предусмотренном требованиями стандарта среднего (полного) общего образования по естествознанию. В курсе освещены вопросы землеведения, ботаники и зоологии, отражены взаимосвязи между ними. </a:t>
            </a:r>
          </a:p>
        </p:txBody>
      </p:sp>
      <p:pic>
        <p:nvPicPr>
          <p:cNvPr id="9218" name="Picture 2" descr="Обложка книги ЕСТЕСТВОЗНАНИЕ  М. С. Смирнова,  М. В. Вороненко,  Т. М. Смирнова. Учебник и практик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095" y="-121704"/>
            <a:ext cx="280895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znanium.com/cover/1341/13419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19" y="3503426"/>
            <a:ext cx="2329117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55775" y="3909471"/>
            <a:ext cx="64624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Дьяченко В. В. Науки о Земле : учебник / В.В. Дьяченко, Л.Г. Дьяченко, В.А. Девисилов ; под ред. В.А. Девисилова. — Москва : ИНФРА-М, </a:t>
            </a:r>
            <a:r>
              <a:rPr lang="ru-RU" sz="1200" b="1" dirty="0" smtClean="0"/>
              <a:t>2023. </a:t>
            </a:r>
            <a:r>
              <a:rPr lang="ru-RU" sz="1200" b="1" dirty="0"/>
              <a:t>— 345 с. </a:t>
            </a:r>
            <a:endParaRPr lang="ru-RU" sz="1200" b="1" dirty="0" smtClean="0"/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В учебнике рассмотрены особенности возникновения, развития, строения и функционирования оболочек Земли и воздействие на них наиболее распространенных видов природопользования. С позиций современной науки показана история формирования биосферы, проанализированы причины и последствия опасных природных явлений, связанных с литосферой, гидросферой, атмосферой и техногенным преобразованием биосферы.</a:t>
            </a:r>
          </a:p>
        </p:txBody>
      </p:sp>
    </p:spTree>
    <p:extLst>
      <p:ext uri="{BB962C8B-B14F-4D97-AF65-F5344CB8AC3E}">
        <p14:creationId xmlns:p14="http://schemas.microsoft.com/office/powerpoint/2010/main" val="342333571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173185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ПМ.04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ОПРЕДЕЛЕНИЕ </a:t>
            </a:r>
            <a:r>
              <a:rPr lang="ru-RU" sz="3200" b="1" dirty="0"/>
              <a:t>СТОИМОСТИ НЕДВИЖИМОГО ИМУЩЕСТВА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9768960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Оценка недвижимого имущест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550"/>
            <a:ext cx="2232248" cy="318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486888"/>
            <a:ext cx="65527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Касьяненко Т. Г. Оценка недвижимого имущества : учебник / Т. Г. Касьяненко.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397 с. 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Изложены теоретические вопросы оценки в широком контексте экономики недвижимости с учетом факторов нормативно-правового регулирования оценочной деятельности. Глубоко проработаны самые сложные концептуальные аспекты теории оценки недвижимости, вопросы методологии, а также нюансы применения подходов и методов оценки недвижимости на практике. Рассмотрены аспекты оценки различных объектов недвижимости, правовое и информационное обеспечение оценки, особенности операций и сделок на рынке недвижимости, а также вопросы инвестиций в недвижимость и ипотечно-инвестиционный анализ.</a:t>
            </a:r>
          </a:p>
        </p:txBody>
      </p:sp>
      <p:pic>
        <p:nvPicPr>
          <p:cNvPr id="13316" name="Picture 4" descr="Обложка книги УПРАВЛЕНИЕ НЕДВИЖИМЫМ ИМУЩЕСТВОМ Под ред. Максимова С.Н. Учебник и практику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212976"/>
            <a:ext cx="280831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56596" y="3575713"/>
            <a:ext cx="65078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Управление недвижимым имуществом : учебник и практикум для СПО / С. Н. Максимов [и др.] ; под редакцией С. Н. Максимова. — 3-е изд., испр. и доп.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457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курсе рассматриваются актуальные вопросы по управлению недвижимостью, содержание деятельности по управлению недвижимостью, изложены вопросы обоснования управленческих решений на основе оценочных технологий, особенности управления коммерческой и жилой недвижимостью, правовые аспекты управления использованием и развитием недвижимости, особенности управления недвижимостью в государственном и муниципальном секторах экономики. Особое внимание в курсе уделено рассмотрению таких вопросов, как управление доходностью объектов коммерческой недвижимости, управление жилой недвижимостью, включена тема, посвященная вопросам управления корпоративной недвижимостью. </a:t>
            </a:r>
          </a:p>
        </p:txBody>
      </p:sp>
    </p:spTree>
    <p:extLst>
      <p:ext uri="{BB962C8B-B14F-4D97-AF65-F5344CB8AC3E}">
        <p14:creationId xmlns:p14="http://schemas.microsoft.com/office/powerpoint/2010/main" val="214227134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Земельно-имущественные отнош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08" y="188640"/>
            <a:ext cx="2247780" cy="32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3196" y="606489"/>
            <a:ext cx="64833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Фокин С. В. Земельно-имущественные отношения : учебное пособие / С. В. Фокин, О. Н. Шпортько.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</a:t>
            </a:r>
            <a:r>
              <a:rPr lang="ru-RU" sz="1200" b="1" dirty="0" smtClean="0"/>
              <a:t>272</a:t>
            </a:r>
            <a:r>
              <a:rPr lang="ru-RU" sz="1200" b="1" dirty="0"/>
              <a:t> с.  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Рассматриваются вопросы управления территорией и недвижимым имуществом, ведения кадастра недвижимости и ее оценки, предпринимательской деятельности в сфере имущественных отношений. Особое внимание уделяется производству геодезических работ и применяемому при этом оборудованию. Составлено согласно учебной программе по специальности «Земельно-имущественные отношения». Приведены новые правила ведения учета и регистрации, а также кадастровой оценки объектов недвижимости.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76946" y="4322617"/>
            <a:ext cx="64595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/>
              <a:t>Варламов А.А. </a:t>
            </a:r>
            <a:r>
              <a:rPr lang="ru-RU" sz="1200" dirty="0" smtClean="0"/>
              <a:t>Оценка </a:t>
            </a:r>
            <a:r>
              <a:rPr lang="ru-RU" sz="1200" dirty="0"/>
              <a:t>объектов недвижимости : учебник / А. А. Варламов, С. И. Комаров / под общ. ред. А. А. Варламова. — 3-е изд., перераб. и доп. — Москва : ФОРУМ : ИНФРА-М, 2023. — 320 с</a:t>
            </a:r>
            <a:r>
              <a:rPr lang="ru-RU" sz="1200" dirty="0" smtClean="0"/>
              <a:t>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 smtClean="0"/>
              <a:t>Учебник </a:t>
            </a:r>
            <a:r>
              <a:rPr lang="ru-RU" sz="1200" dirty="0"/>
              <a:t>посвящен вопросам определения рыночной, инвестиционной, ликвидационной и кадастровой стоимости объектов недвижимости. Теоретические положения сопровождаются примерами из практической деятельности.</a:t>
            </a:r>
          </a:p>
        </p:txBody>
      </p:sp>
      <p:pic>
        <p:nvPicPr>
          <p:cNvPr id="10242" name="Picture 2" descr="https://znanium.com/cover/1026/10260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3573016"/>
            <a:ext cx="2263713" cy="313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98001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Оценка стоимости земельных участ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13" y="188640"/>
            <a:ext cx="231185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12571" y="985652"/>
            <a:ext cx="63519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Петров В. И. Оценка стоимости земельных участков : учебное пособие / В. И. Петров. — Москва : КноРус, 2021. — 285 с. 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Рассмотрены теоретические основы рыночной и кадастровой оценки земель различного целевого назначения, подробно раскрыты принципы и методы определения рыночной стоимости городских и сельскохозяйственных земельных участков в Российской Федерации.</a:t>
            </a:r>
          </a:p>
        </p:txBody>
      </p:sp>
      <p:pic>
        <p:nvPicPr>
          <p:cNvPr id="15364" name="Picture 4" descr="Основы оценки стоимости имущест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13" y="3566451"/>
            <a:ext cx="2311855" cy="315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83823" y="3633848"/>
            <a:ext cx="62806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Касьяненко Т.Г. Основы оценки стоимости имущества : учебное пособие / Т.Г. Касьяненко.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268 с</a:t>
            </a:r>
            <a:r>
              <a:rPr lang="ru-RU" sz="1200" b="1" dirty="0" smtClean="0"/>
              <a:t>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Системно изложены общие теоретические концепции оценки в контексте различных ее направлений, определяемых разнообразием типов оцениваемых объектов, с учетом особенностей правового поля РФ и нормативно-правового регулирования оценочной деятельности. Цель пособия — дать доступное и комплексное изложение фундаментальных оценочных концепций, подходов и методов, которые лежат в основе оценки любого вида имущества (собственности), с выделением специфики используемых понятий оценки и условий применимости известных подходов и методов, обусловленных прежде всего особенностями объекта оценки. Значительное внимание уделено понятию «оценочная стоимость» и ее видам, используемым в оценке, факторам, создающим стоимость и воздействующим на ее величину, освещен ряд важнейших вопросов правового и информационного обеспечения оценки.</a:t>
            </a:r>
          </a:p>
        </p:txBody>
      </p:sp>
    </p:spTree>
    <p:extLst>
      <p:ext uri="{BB962C8B-B14F-4D97-AF65-F5344CB8AC3E}">
        <p14:creationId xmlns:p14="http://schemas.microsoft.com/office/powerpoint/2010/main" val="156221294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znanium.com/cover/1845/18454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89" y="177355"/>
            <a:ext cx="223224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1943" y="926275"/>
            <a:ext cx="65545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Гаврилов Д. А. Проектно-cметное дело : учебное пособие / Д. А. Гаврилов. – Москва : Альфа – М ; ИНФРА-М, </a:t>
            </a:r>
            <a:r>
              <a:rPr lang="ru-RU" sz="1200" b="1" dirty="0" smtClean="0"/>
              <a:t>2023. </a:t>
            </a:r>
            <a:r>
              <a:rPr lang="ru-RU" sz="1200" b="1" dirty="0"/>
              <a:t>– 352 с. : ил.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Излагаются основы проектно-сметного дела и организации строительного проектирования. Приводятся примеры расчетов и способы составления документов, форм, актов и смет с учетом специфики работ и объектов. Приложения 1—9 содержат формы и образцы необходимой документации. </a:t>
            </a:r>
          </a:p>
        </p:txBody>
      </p:sp>
      <p:pic>
        <p:nvPicPr>
          <p:cNvPr id="16388" name="Picture 4" descr="https://znanium.com/cover/1836/18361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573016"/>
            <a:ext cx="2237062" cy="314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81943" y="3966358"/>
            <a:ext cx="6554553" cy="2162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Либерман И. А. Техническое нормирование, оплата труда и проектно-сметное дело в строительстве : учебник / И. А. Либерман. — Москва : ИНФРА-М, 2022. — 400 с. 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Рассмотрены основные теоретические, методические и практические положения дисциплины на базе ее учебной программы для среднего профессионального образования. Тем не менее учебник может быть использован студентами других учебных заведений, а также руководителями и специалистами производственно-технических служб заказчиков (инвесторов), строительных и проектных организаций. Для учащихся средних специальных учебных заведений.</a:t>
            </a:r>
          </a:p>
        </p:txBody>
      </p:sp>
    </p:spTree>
    <p:extLst>
      <p:ext uri="{BB962C8B-B14F-4D97-AF65-F5344CB8AC3E}">
        <p14:creationId xmlns:p14="http://schemas.microsoft.com/office/powerpoint/2010/main" val="314576481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Обложка книги СМЕТНОЕ ДЕЛО И ЦЕНООБРАЗОВАНИЕ В СТРОИТЕЛЬСТВЕ Кукота А. В., Одинцова Н. П. Учебное пособ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6" y="-99392"/>
            <a:ext cx="2528284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7570" y="665018"/>
            <a:ext cx="65189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Кукота А. В.</a:t>
            </a:r>
            <a:r>
              <a:rPr lang="ru-RU" sz="1200" b="1" i="1" dirty="0"/>
              <a:t> </a:t>
            </a:r>
            <a:r>
              <a:rPr lang="ru-RU" sz="1200" b="1" dirty="0"/>
              <a:t> Сметное дело и ценообразование в строительстве : учебное пособие для СПО / А. В. Кукота, Н. П. Одинцова. — 2-е изд., перераб. и доп. — Москва : Издательство Юрайт, </a:t>
            </a:r>
            <a:r>
              <a:rPr lang="ru-RU" sz="1200" b="1" dirty="0" smtClean="0"/>
              <a:t>2023.</a:t>
            </a:r>
            <a:r>
              <a:rPr lang="ru-RU" sz="1200" b="1" dirty="0"/>
              <a:t> — 201 с. 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рассмотрены основные принципы и особенности ценообразования в строительстве, виды проектно-сметной документации, вопросы методологии определения цены на строительную продукцию, систематизированы действующие правила подсчета объемов строительных работ для составления сметной документации.</a:t>
            </a:r>
          </a:p>
        </p:txBody>
      </p:sp>
      <p:pic>
        <p:nvPicPr>
          <p:cNvPr id="4" name="Picture 2" descr="Обложка книги ЭКОНОМИКА ОТРАСЛИ: ЦЕНООБРАЗОВАНИЕ И СМЕТНОЕ ДЕЛО В СТРОИТЕЛЬСТВЕ Под общ. ред. Гумба Х.М. Учебное пособ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2565070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7570" y="3847605"/>
            <a:ext cx="65189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Экономика отрасли: ценообразование и сметное дело в строительстве : учебное пособие для СПО / Х. М. Гумба [и др.] ; под общей редакцией Х. М. Гумба. — 3-е изд., перераб. и доп.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372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Рассмотрены цели, задачи и методы ценообразования на строительную и проектную продукцию. Представлены основные положения по определению стоимости строительной продукции, методы расчета составляющих стоимости объектов жилищно-гражданского и промышленного назначения. Изложены основы действующей в Российской Федерации системы ценообразования и сметного нормирования в строительстве. Предложена методика определения стоимости проектных работ на основе укрупненных показателей. Особое внимание уделено влиянию договорных отношений на стоимость строительной продукции. </a:t>
            </a:r>
          </a:p>
        </p:txBody>
      </p:sp>
    </p:spTree>
    <p:extLst>
      <p:ext uri="{BB962C8B-B14F-4D97-AF65-F5344CB8AC3E}">
        <p14:creationId xmlns:p14="http://schemas.microsoft.com/office/powerpoint/2010/main" val="3950740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8192" y="486888"/>
            <a:ext cx="65062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Грибов В.Д.  Экономика организации (предприятия) : учебник / В.Д. Грибов, В.П. Грузинов, В.А. Кузьменко.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407 с.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Изложены основные вопросы, связанные с деятельностью организации в условиях рыночных отношений. Рассмотрены механизм функционирования и организационно-правовые формы предприятий, вопросы организации производственного процесса, пути повышения качества продукции, роль </a:t>
            </a:r>
            <a:r>
              <a:rPr lang="ru-RU" sz="1200" dirty="0" smtClean="0"/>
              <a:t>основного </a:t>
            </a:r>
            <a:r>
              <a:rPr lang="ru-RU" sz="1200" dirty="0"/>
              <a:t>и оборотного капитала. Освещены вопросы логистики, ценообразования, оплаты труда и управления финансами. Дан анализ экономических показателей в оценке эффективности работы предприятия. Уделено внимание принципам внешнеэкономической деятельности. Приведены вопросы для самопроверки и задания для самостоятельных расчетов.</a:t>
            </a:r>
          </a:p>
        </p:txBody>
      </p:sp>
      <p:pic>
        <p:nvPicPr>
          <p:cNvPr id="3" name="Picture 2" descr="Экономика организации (предприятия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40" y="158140"/>
            <a:ext cx="2263120" cy="305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29019" y="3544583"/>
            <a:ext cx="660747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Коршунов В. В. Экономика организации : учебник и практикум для СПО  / В. В. Коршунов. — 5-е изд., перераб. и доп. — Москва :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347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изложены все стороны деятельности предприятия с момента выбора организационно-правовой формы, организации производства и управления, реализации продукции и формирования прибыли до анализа результатов деятельности и выбора направлений дальнейшего развития. После изложения теоретического материала в книге приведена практическая часть: задачи с решениями, задания для самостоятельной проработки. Таким образом проверяются и закрепляются знания учебного материала, вырабатываются навыки анализа конкретных ситуаций в деятельности субъекта хозяйствования, что позволяет принимать верные решения по выбору направлений дальнейшего развития деятельности предприятия.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требованиям.</a:t>
            </a:r>
          </a:p>
        </p:txBody>
      </p:sp>
      <p:pic>
        <p:nvPicPr>
          <p:cNvPr id="5" name="Picture 2" descr="Обложка книги ЭКОНОМИКА ОРГАНИЗАЦИИ Коршунов В. В. Учебник и практику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9" y="3212976"/>
            <a:ext cx="2411760" cy="371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168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15688" y="570016"/>
            <a:ext cx="66488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Основы экономики организации : учебник и практикум для СПО / Л. А. Чалдаева [и др.] ; под редакцией Л. А. Чалдаевой, А. В. Шарковой. — 3-е изд., перераб. и доп.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344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Курс содержит подробно изложенный материал, который позволит получить целостное представление об устройстве экономики организации и ее роли в экономической системе страны. Изложение классических основ экономической теории сочетается с освещением актуальных проблем управления организацией: инновационно-инвестиционная, социально ответственная деятельность организации и др. Практикум, представленный как задачами с разбором решений, так и многочисленными заданиями для самостоятельного выполнения, позволит развить навыки, необходимые будущему управленцу.</a:t>
            </a:r>
          </a:p>
        </p:txBody>
      </p:sp>
      <p:pic>
        <p:nvPicPr>
          <p:cNvPr id="3" name="Picture 2" descr="Обложка книги ОСНОВЫ ЭКОНОМИКИ ОРГАНИЗАЦИИ Под ред. Чалдаевой Л. А., Шарковой А. В. Учебник и практик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0722"/>
            <a:ext cx="2592288" cy="367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86940" y="3515096"/>
            <a:ext cx="6577548" cy="3094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Основы экономики организации. Практикум : учебное пособие для СПО / Л. А. Чалдаева [и др.] ; под редакцией Л. А. Чалдаевой, А. В. Шарковой.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299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Перед вами Практикум, созданный в помощь для усвоения материала, изложенного в учебнике «Экономика организации» под редакцией профессора Л. А. Чалдаевой и профессора А. В. Шарковой. Оба издания подготовлены одним коллективом авторов. Каждая из 18 глав Практикума содержит введение с кратким изложением теоретического материала, задачи, тесты, практические задания с элементами исследовательского характера, открытые вопросы или вопросы для размышления, ситуационные задания. Особое внимание уделено кейсам и заданиям по работе со справочно-правовыми системами. После каждой главы приводится список нормативных документов и рекомендуемой литературы, позволяющий учащимся выполнить задания, закрепить теоретический материал и приобрести знания, навыки и опыт практического характера. В конце издания даны решения к задачам и ответы к тестам.</a:t>
            </a:r>
          </a:p>
        </p:txBody>
      </p:sp>
      <p:pic>
        <p:nvPicPr>
          <p:cNvPr id="5" name="Picture 4" descr="Обложка книги ОСНОВЫ ЭКОНОМИКИ ОРГАНИЗАЦИИ. ПРАКТИКУМ Под ред. Чалдаевой Л. А., Шарковой А. В. Учебное пособ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284984"/>
            <a:ext cx="2736304" cy="368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5114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1446</TotalTime>
  <Words>8525</Words>
  <Application>Microsoft Office PowerPoint</Application>
  <PresentationFormat>Экран (4:3)</PresentationFormat>
  <Paragraphs>387</Paragraphs>
  <Slides>76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76</vt:i4>
      </vt:variant>
    </vt:vector>
  </HeadingPairs>
  <TitlesOfParts>
    <vt:vector size="77" baseType="lpstr">
      <vt:lpstr>Яркая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ws lib-02</dc:creator>
  <cp:lastModifiedBy>ws lib-01</cp:lastModifiedBy>
  <cp:revision>71</cp:revision>
  <dcterms:created xsi:type="dcterms:W3CDTF">2022-10-04T11:07:49Z</dcterms:created>
  <dcterms:modified xsi:type="dcterms:W3CDTF">2023-10-16T06:13:46Z</dcterms:modified>
</cp:coreProperties>
</file>